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68" r:id="rId2"/>
  </p:sldMasterIdLst>
  <p:notesMasterIdLst>
    <p:notesMasterId r:id="rId31"/>
  </p:notesMasterIdLst>
  <p:sldIdLst>
    <p:sldId id="369" r:id="rId3"/>
    <p:sldId id="370" r:id="rId4"/>
    <p:sldId id="453" r:id="rId5"/>
    <p:sldId id="372" r:id="rId6"/>
    <p:sldId id="376" r:id="rId7"/>
    <p:sldId id="378" r:id="rId8"/>
    <p:sldId id="399" r:id="rId9"/>
    <p:sldId id="381" r:id="rId10"/>
    <p:sldId id="382" r:id="rId11"/>
    <p:sldId id="383" r:id="rId12"/>
    <p:sldId id="385" r:id="rId13"/>
    <p:sldId id="387" r:id="rId14"/>
    <p:sldId id="501" r:id="rId15"/>
    <p:sldId id="514" r:id="rId16"/>
    <p:sldId id="524" r:id="rId17"/>
    <p:sldId id="454" r:id="rId18"/>
    <p:sldId id="521" r:id="rId19"/>
    <p:sldId id="525" r:id="rId20"/>
    <p:sldId id="519" r:id="rId21"/>
    <p:sldId id="520" r:id="rId22"/>
    <p:sldId id="522" r:id="rId23"/>
    <p:sldId id="523" r:id="rId24"/>
    <p:sldId id="526" r:id="rId25"/>
    <p:sldId id="457" r:id="rId26"/>
    <p:sldId id="508" r:id="rId27"/>
    <p:sldId id="507" r:id="rId28"/>
    <p:sldId id="511" r:id="rId29"/>
    <p:sldId id="527" r:id="rId30"/>
  </p:sldIdLst>
  <p:sldSz cx="12192000" cy="6858000"/>
  <p:notesSz cx="6950075" cy="9236075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EAF15115-E2CD-4773-8ACB-A38A762F2166}">
          <p14:sldIdLst>
            <p14:sldId id="369"/>
            <p14:sldId id="370"/>
            <p14:sldId id="453"/>
            <p14:sldId id="372"/>
            <p14:sldId id="376"/>
            <p14:sldId id="378"/>
            <p14:sldId id="399"/>
            <p14:sldId id="381"/>
            <p14:sldId id="382"/>
            <p14:sldId id="383"/>
            <p14:sldId id="385"/>
            <p14:sldId id="387"/>
            <p14:sldId id="501"/>
            <p14:sldId id="514"/>
            <p14:sldId id="524"/>
            <p14:sldId id="454"/>
            <p14:sldId id="521"/>
            <p14:sldId id="525"/>
            <p14:sldId id="519"/>
            <p14:sldId id="520"/>
            <p14:sldId id="522"/>
            <p14:sldId id="523"/>
            <p14:sldId id="526"/>
            <p14:sldId id="457"/>
            <p14:sldId id="508"/>
            <p14:sldId id="507"/>
            <p14:sldId id="511"/>
            <p14:sldId id="5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elia Pittma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D2"/>
    <a:srgbClr val="F4C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4" autoAdjust="0"/>
    <p:restoredTop sz="95401" autoAdjust="0"/>
  </p:normalViewPr>
  <p:slideViewPr>
    <p:cSldViewPr snapToGrid="0">
      <p:cViewPr varScale="1">
        <p:scale>
          <a:sx n="82" d="100"/>
          <a:sy n="82" d="100"/>
        </p:scale>
        <p:origin x="33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B276A-E491-4B1C-9801-564503ABB0EF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1E17A71A-BD97-47A3-8AD7-F3A74EECC64C}">
      <dgm:prSet phldrT="[Text]"/>
      <dgm:spPr/>
      <dgm:t>
        <a:bodyPr/>
        <a:lstStyle/>
        <a:p>
          <a:r>
            <a:rPr lang="en-US" dirty="0"/>
            <a:t>SDG Goals and Targets</a:t>
          </a:r>
        </a:p>
      </dgm:t>
    </dgm:pt>
    <dgm:pt modelId="{603BD302-CF16-423F-9F92-42C7F612001D}" type="parTrans" cxnId="{650CD169-6689-43F8-B4CB-D2B37AFBF61C}">
      <dgm:prSet/>
      <dgm:spPr/>
      <dgm:t>
        <a:bodyPr/>
        <a:lstStyle/>
        <a:p>
          <a:endParaRPr lang="en-US"/>
        </a:p>
      </dgm:t>
    </dgm:pt>
    <dgm:pt modelId="{4A08B24B-5BE8-4C9D-AB00-5C580DB5E5C4}" type="sibTrans" cxnId="{650CD169-6689-43F8-B4CB-D2B37AFBF61C}">
      <dgm:prSet/>
      <dgm:spPr/>
      <dgm:t>
        <a:bodyPr/>
        <a:lstStyle/>
        <a:p>
          <a:endParaRPr lang="en-US"/>
        </a:p>
      </dgm:t>
    </dgm:pt>
    <dgm:pt modelId="{535E5947-ABC5-47CB-9522-322F6A3C7C3E}">
      <dgm:prSet phldrT="[Text]"/>
      <dgm:spPr/>
      <dgm:t>
        <a:bodyPr/>
        <a:lstStyle/>
        <a:p>
          <a:r>
            <a:rPr lang="en-US" dirty="0"/>
            <a:t>National Plans and Priorities</a:t>
          </a:r>
        </a:p>
      </dgm:t>
    </dgm:pt>
    <dgm:pt modelId="{3F139103-98F9-4C4F-94D2-C059D1E0E0D2}" type="parTrans" cxnId="{B1E5100B-24EB-425C-8F55-D467625641C5}">
      <dgm:prSet/>
      <dgm:spPr/>
      <dgm:t>
        <a:bodyPr/>
        <a:lstStyle/>
        <a:p>
          <a:endParaRPr lang="en-US"/>
        </a:p>
      </dgm:t>
    </dgm:pt>
    <dgm:pt modelId="{EAB5FEFF-8D1E-4DEA-8943-08C08CE814AB}" type="sibTrans" cxnId="{B1E5100B-24EB-425C-8F55-D467625641C5}">
      <dgm:prSet/>
      <dgm:spPr/>
      <dgm:t>
        <a:bodyPr/>
        <a:lstStyle/>
        <a:p>
          <a:endParaRPr lang="en-US"/>
        </a:p>
      </dgm:t>
    </dgm:pt>
    <dgm:pt modelId="{CB01132C-50E6-4463-85EC-2547E52E6448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Localized Framework</a:t>
          </a:r>
        </a:p>
      </dgm:t>
    </dgm:pt>
    <dgm:pt modelId="{A00D6AE8-AC2F-4A97-90AB-9C092BBF6150}" type="parTrans" cxnId="{91A25C21-322F-438F-8A00-1D3CD5268839}">
      <dgm:prSet/>
      <dgm:spPr/>
      <dgm:t>
        <a:bodyPr/>
        <a:lstStyle/>
        <a:p>
          <a:endParaRPr lang="en-US"/>
        </a:p>
      </dgm:t>
    </dgm:pt>
    <dgm:pt modelId="{E75D4F4B-E1D0-4E47-BB85-26E800C0F834}" type="sibTrans" cxnId="{91A25C21-322F-438F-8A00-1D3CD5268839}">
      <dgm:prSet/>
      <dgm:spPr/>
      <dgm:t>
        <a:bodyPr/>
        <a:lstStyle/>
        <a:p>
          <a:endParaRPr lang="en-US"/>
        </a:p>
      </dgm:t>
    </dgm:pt>
    <dgm:pt modelId="{BDC15FAA-06B8-4874-878A-6AE16174BF95}" type="pres">
      <dgm:prSet presAssocID="{62DB276A-E491-4B1C-9801-564503ABB0EF}" presName="Name0" presStyleCnt="0">
        <dgm:presLayoutVars>
          <dgm:dir/>
          <dgm:animLvl val="lvl"/>
          <dgm:resizeHandles val="exact"/>
        </dgm:presLayoutVars>
      </dgm:prSet>
      <dgm:spPr/>
    </dgm:pt>
    <dgm:pt modelId="{A9F9BC7E-1350-45FA-806A-21C55350320B}" type="pres">
      <dgm:prSet presAssocID="{1E17A71A-BD97-47A3-8AD7-F3A74EECC64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AC0FE99-FC29-4FF8-BD67-C7DA6DDE3128}" type="pres">
      <dgm:prSet presAssocID="{4A08B24B-5BE8-4C9D-AB00-5C580DB5E5C4}" presName="parTxOnlySpace" presStyleCnt="0"/>
      <dgm:spPr/>
    </dgm:pt>
    <dgm:pt modelId="{D1682A38-A80E-428D-929A-B9796B316F6A}" type="pres">
      <dgm:prSet presAssocID="{535E5947-ABC5-47CB-9522-322F6A3C7C3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691A289-C18B-46CE-A326-5E440F4A80B1}" type="pres">
      <dgm:prSet presAssocID="{EAB5FEFF-8D1E-4DEA-8943-08C08CE814AB}" presName="parTxOnlySpace" presStyleCnt="0"/>
      <dgm:spPr/>
    </dgm:pt>
    <dgm:pt modelId="{FB50A6EA-ABAD-48A1-BE0F-EDB357A86214}" type="pres">
      <dgm:prSet presAssocID="{CB01132C-50E6-4463-85EC-2547E52E644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1E5100B-24EB-425C-8F55-D467625641C5}" srcId="{62DB276A-E491-4B1C-9801-564503ABB0EF}" destId="{535E5947-ABC5-47CB-9522-322F6A3C7C3E}" srcOrd="1" destOrd="0" parTransId="{3F139103-98F9-4C4F-94D2-C059D1E0E0D2}" sibTransId="{EAB5FEFF-8D1E-4DEA-8943-08C08CE814AB}"/>
    <dgm:cxn modelId="{91A25C21-322F-438F-8A00-1D3CD5268839}" srcId="{62DB276A-E491-4B1C-9801-564503ABB0EF}" destId="{CB01132C-50E6-4463-85EC-2547E52E6448}" srcOrd="2" destOrd="0" parTransId="{A00D6AE8-AC2F-4A97-90AB-9C092BBF6150}" sibTransId="{E75D4F4B-E1D0-4E47-BB85-26E800C0F834}"/>
    <dgm:cxn modelId="{8488AC39-059B-8A41-96FE-F019B5C77731}" type="presOf" srcId="{535E5947-ABC5-47CB-9522-322F6A3C7C3E}" destId="{D1682A38-A80E-428D-929A-B9796B316F6A}" srcOrd="0" destOrd="0" presId="urn:microsoft.com/office/officeart/2005/8/layout/chevron1"/>
    <dgm:cxn modelId="{650CD169-6689-43F8-B4CB-D2B37AFBF61C}" srcId="{62DB276A-E491-4B1C-9801-564503ABB0EF}" destId="{1E17A71A-BD97-47A3-8AD7-F3A74EECC64C}" srcOrd="0" destOrd="0" parTransId="{603BD302-CF16-423F-9F92-42C7F612001D}" sibTransId="{4A08B24B-5BE8-4C9D-AB00-5C580DB5E5C4}"/>
    <dgm:cxn modelId="{216A3C57-E4E5-F643-9A00-60A27DEEC842}" type="presOf" srcId="{CB01132C-50E6-4463-85EC-2547E52E6448}" destId="{FB50A6EA-ABAD-48A1-BE0F-EDB357A86214}" srcOrd="0" destOrd="0" presId="urn:microsoft.com/office/officeart/2005/8/layout/chevron1"/>
    <dgm:cxn modelId="{F0D0F088-E587-BA48-8C0C-AB595AD13859}" type="presOf" srcId="{1E17A71A-BD97-47A3-8AD7-F3A74EECC64C}" destId="{A9F9BC7E-1350-45FA-806A-21C55350320B}" srcOrd="0" destOrd="0" presId="urn:microsoft.com/office/officeart/2005/8/layout/chevron1"/>
    <dgm:cxn modelId="{471301B3-E5B9-C94A-8F0E-DDC7FA520551}" type="presOf" srcId="{62DB276A-E491-4B1C-9801-564503ABB0EF}" destId="{BDC15FAA-06B8-4874-878A-6AE16174BF95}" srcOrd="0" destOrd="0" presId="urn:microsoft.com/office/officeart/2005/8/layout/chevron1"/>
    <dgm:cxn modelId="{C184BC99-6BC9-B245-A489-F2517F6B2813}" type="presParOf" srcId="{BDC15FAA-06B8-4874-878A-6AE16174BF95}" destId="{A9F9BC7E-1350-45FA-806A-21C55350320B}" srcOrd="0" destOrd="0" presId="urn:microsoft.com/office/officeart/2005/8/layout/chevron1"/>
    <dgm:cxn modelId="{C6271FD0-619B-B84F-A94D-A7BF6779975C}" type="presParOf" srcId="{BDC15FAA-06B8-4874-878A-6AE16174BF95}" destId="{7AC0FE99-FC29-4FF8-BD67-C7DA6DDE3128}" srcOrd="1" destOrd="0" presId="urn:microsoft.com/office/officeart/2005/8/layout/chevron1"/>
    <dgm:cxn modelId="{A9FBCCEC-F9B4-034E-83E7-25378B0149F9}" type="presParOf" srcId="{BDC15FAA-06B8-4874-878A-6AE16174BF95}" destId="{D1682A38-A80E-428D-929A-B9796B316F6A}" srcOrd="2" destOrd="0" presId="urn:microsoft.com/office/officeart/2005/8/layout/chevron1"/>
    <dgm:cxn modelId="{2CEBDF34-0147-0F45-A8DF-F0372FDC2752}" type="presParOf" srcId="{BDC15FAA-06B8-4874-878A-6AE16174BF95}" destId="{8691A289-C18B-46CE-A326-5E440F4A80B1}" srcOrd="3" destOrd="0" presId="urn:microsoft.com/office/officeart/2005/8/layout/chevron1"/>
    <dgm:cxn modelId="{7B212FCE-2A50-8F4D-8475-4426403A5F4B}" type="presParOf" srcId="{BDC15FAA-06B8-4874-878A-6AE16174BF95}" destId="{FB50A6EA-ABAD-48A1-BE0F-EDB357A8621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9BC7E-1350-45FA-806A-21C55350320B}">
      <dsp:nvSpPr>
        <dsp:cNvPr id="0" name=""/>
        <dsp:cNvSpPr/>
      </dsp:nvSpPr>
      <dsp:spPr>
        <a:xfrm>
          <a:off x="2381" y="414808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SDG Goals and Targets</a:t>
          </a:r>
        </a:p>
      </dsp:txBody>
      <dsp:txXfrm>
        <a:off x="582612" y="414808"/>
        <a:ext cx="1740694" cy="1160462"/>
      </dsp:txXfrm>
    </dsp:sp>
    <dsp:sp modelId="{D1682A38-A80E-428D-929A-B9796B316F6A}">
      <dsp:nvSpPr>
        <dsp:cNvPr id="0" name=""/>
        <dsp:cNvSpPr/>
      </dsp:nvSpPr>
      <dsp:spPr>
        <a:xfrm>
          <a:off x="2613421" y="414808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National Plans and Priorities</a:t>
          </a:r>
        </a:p>
      </dsp:txBody>
      <dsp:txXfrm>
        <a:off x="3193652" y="414808"/>
        <a:ext cx="1740694" cy="1160462"/>
      </dsp:txXfrm>
    </dsp:sp>
    <dsp:sp modelId="{FB50A6EA-ABAD-48A1-BE0F-EDB357A86214}">
      <dsp:nvSpPr>
        <dsp:cNvPr id="0" name=""/>
        <dsp:cNvSpPr/>
      </dsp:nvSpPr>
      <dsp:spPr>
        <a:xfrm>
          <a:off x="5224462" y="414808"/>
          <a:ext cx="2901156" cy="1160462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Localized Framework</a:t>
          </a:r>
        </a:p>
      </dsp:txBody>
      <dsp:txXfrm>
        <a:off x="5804693" y="414808"/>
        <a:ext cx="1740694" cy="1160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</p:spPr>
        <p:txBody>
          <a:bodyPr lIns="92487" tIns="46244" rIns="92487" bIns="46244"/>
          <a:lstStyle/>
          <a:p>
            <a:pPr lvl="0"/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87" tIns="46244" rIns="92487" bIns="4624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0619462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51185" y="8628853"/>
            <a:ext cx="2946227" cy="454232"/>
          </a:xfrm>
          <a:prstGeom prst="rect">
            <a:avLst/>
          </a:prstGeom>
          <a:noFill/>
          <a:ln>
            <a:noFill/>
          </a:ln>
        </p:spPr>
        <p:txBody>
          <a:bodyPr lIns="90750" tIns="45375" rIns="90750" bIns="45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01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58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17999"/>
              </a:lnSpc>
              <a:defRPr sz="18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69286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12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06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3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29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21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186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it’s happening along two major tracks.  1) it supports and complements efforts already underway to generate data for statistics for the formal SDG monitoring framework; and 2) unleashing innovation on the use of real-time, dynamic, disaggregated data from multiple sources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88" cy="461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1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44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270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95008" y="4387135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5" tIns="46225" rIns="92475" bIns="462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Six Principles at a glance.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3936767" y="8772667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5" tIns="46225" rIns="92475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1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the </a:t>
            </a:r>
          </a:p>
        </p:txBody>
      </p:sp>
    </p:spTree>
    <p:extLst>
      <p:ext uri="{BB962C8B-B14F-4D97-AF65-F5344CB8AC3E}">
        <p14:creationId xmlns:p14="http://schemas.microsoft.com/office/powerpoint/2010/main" val="392315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3816-3545-43D3-BF35-D6B5637C110D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18C9-A230-0445-B821-A6F866E1FA2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80A01-063A-44BD-A825-9699D0725117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99D-F4B1-4A8B-9ACD-59038836D7C9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uces simple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1339851" y="6408739"/>
            <a:ext cx="3727600" cy="187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75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interne Orange</a:t>
            </a:r>
          </a:p>
        </p:txBody>
      </p:sp>
      <p:sp>
        <p:nvSpPr>
          <p:cNvPr id="33" name="Shape 33"/>
          <p:cNvSpPr/>
          <p:nvPr/>
        </p:nvSpPr>
        <p:spPr>
          <a:xfrm>
            <a:off x="527049" y="6408739"/>
            <a:ext cx="673200" cy="187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75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750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354949" y="403200"/>
            <a:ext cx="9446400" cy="9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390649" y="1773238"/>
            <a:ext cx="9410800" cy="388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4287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605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42417" y="6328889"/>
            <a:ext cx="2838000" cy="203100"/>
          </a:xfrm>
          <a:prstGeom prst="rect">
            <a:avLst/>
          </a:prstGeom>
          <a:noFill/>
          <a:ln>
            <a:noFill/>
          </a:ln>
        </p:spPr>
        <p:txBody>
          <a:bodyPr lIns="18125" tIns="9050" rIns="18125" bIns="905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42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Text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10196" y="369836"/>
            <a:ext cx="10971600" cy="7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11919409" y="6677909"/>
            <a:ext cx="177200" cy="9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fld id="{00000000-1234-1234-1234-123412341234}" type="slidenum">
              <a:rPr lang="en-US" sz="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Verdana"/>
                <a:buNone/>
              </a:pPr>
              <a:t>‹#›</a:t>
            </a:fld>
            <a:endParaRPr lang="en-US" sz="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10196" y="1964531"/>
            <a:ext cx="10971600" cy="396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100000"/>
              </a:lnSpc>
              <a:spcBef>
                <a:spcPts val="1000"/>
              </a:spcBef>
              <a:buClr>
                <a:srgbClr val="18BEB3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18BEB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152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0" algn="l" rtl="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2"/>
          </p:nvPr>
        </p:nvSpPr>
        <p:spPr>
          <a:xfrm>
            <a:off x="610196" y="1122911"/>
            <a:ext cx="10971600" cy="8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66687" algn="ctr" rtl="0">
              <a:lnSpc>
                <a:spcPct val="90000"/>
              </a:lnSpc>
              <a:spcBef>
                <a:spcPts val="1000"/>
              </a:spcBef>
              <a:buClr>
                <a:srgbClr val="595959"/>
              </a:buClr>
              <a:buSzPct val="97500"/>
              <a:buFont typeface="Arial"/>
              <a:buChar char="•"/>
              <a:defRPr sz="975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05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44672" cy="1057377"/>
          </a:xfrm>
          <a:prstGeom prst="rect">
            <a:avLst/>
          </a:prstGeom>
        </p:spPr>
      </p:pic>
      <p:sp>
        <p:nvSpPr>
          <p:cNvPr id="16" name="18 Triángulo isósceles"/>
          <p:cNvSpPr>
            <a:spLocks/>
          </p:cNvSpPr>
          <p:nvPr/>
        </p:nvSpPr>
        <p:spPr bwMode="auto">
          <a:xfrm>
            <a:off x="7130047" y="363394"/>
            <a:ext cx="4924223" cy="369332"/>
          </a:xfrm>
          <a:custGeom>
            <a:avLst/>
            <a:gdLst>
              <a:gd name="T0" fmla="*/ 0 w 3935697"/>
              <a:gd name="T1" fmla="*/ 1475375 h 1031572"/>
              <a:gd name="T2" fmla="*/ 183406 w 3935697"/>
              <a:gd name="T3" fmla="*/ 0 h 1031572"/>
              <a:gd name="T4" fmla="*/ 1009585 w 3935697"/>
              <a:gd name="T5" fmla="*/ 1454 h 1031572"/>
              <a:gd name="T6" fmla="*/ 1012450 w 3935697"/>
              <a:gd name="T7" fmla="*/ 1473293 h 1031572"/>
              <a:gd name="T8" fmla="*/ 0 w 3935697"/>
              <a:gd name="T9" fmla="*/ 1475375 h 10315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35697"/>
              <a:gd name="T16" fmla="*/ 0 h 1031572"/>
              <a:gd name="T17" fmla="*/ 3935697 w 3935697"/>
              <a:gd name="T18" fmla="*/ 1031572 h 1031572"/>
              <a:gd name="connsiteX0" fmla="*/ 0 w 3935697"/>
              <a:gd name="connsiteY0" fmla="*/ 1074726 h 1074726"/>
              <a:gd name="connsiteX1" fmla="*/ 712892 w 3935697"/>
              <a:gd name="connsiteY1" fmla="*/ 0 h 1074726"/>
              <a:gd name="connsiteX2" fmla="*/ 3924206 w 3935697"/>
              <a:gd name="connsiteY2" fmla="*/ 44171 h 1074726"/>
              <a:gd name="connsiteX3" fmla="*/ 3935346 w 3935697"/>
              <a:gd name="connsiteY3" fmla="*/ 1073271 h 1074726"/>
              <a:gd name="connsiteX4" fmla="*/ 0 w 3935697"/>
              <a:gd name="connsiteY4" fmla="*/ 1074726 h 1074726"/>
              <a:gd name="connsiteX0" fmla="*/ 0 w 3939813"/>
              <a:gd name="connsiteY0" fmla="*/ 1074726 h 1074726"/>
              <a:gd name="connsiteX1" fmla="*/ 712892 w 3939813"/>
              <a:gd name="connsiteY1" fmla="*/ 0 h 1074726"/>
              <a:gd name="connsiteX2" fmla="*/ 3939813 w 3939813"/>
              <a:gd name="connsiteY2" fmla="*/ 8209 h 1074726"/>
              <a:gd name="connsiteX3" fmla="*/ 3935346 w 3939813"/>
              <a:gd name="connsiteY3" fmla="*/ 1073271 h 1074726"/>
              <a:gd name="connsiteX4" fmla="*/ 0 w 3939813"/>
              <a:gd name="connsiteY4" fmla="*/ 1074726 h 107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9813" h="1074726">
                <a:moveTo>
                  <a:pt x="0" y="1074726"/>
                </a:moveTo>
                <a:lnTo>
                  <a:pt x="712892" y="0"/>
                </a:lnTo>
                <a:lnTo>
                  <a:pt x="3939813" y="8209"/>
                </a:lnTo>
                <a:cubicBezTo>
                  <a:pt x="3936827" y="364624"/>
                  <a:pt x="3938332" y="716856"/>
                  <a:pt x="3935346" y="1073271"/>
                </a:cubicBezTo>
                <a:lnTo>
                  <a:pt x="0" y="10747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/>
          <a:p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8016213" y="1"/>
            <a:ext cx="4175787" cy="1057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28" name="20 Imagen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718" b="1"/>
          <a:stretch/>
        </p:blipFill>
        <p:spPr bwMode="auto">
          <a:xfrm>
            <a:off x="0" y="6729625"/>
            <a:ext cx="12192000" cy="1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17 Conector recto"/>
          <p:cNvCxnSpPr>
            <a:cxnSpLocks noChangeShapeType="1"/>
          </p:cNvCxnSpPr>
          <p:nvPr/>
        </p:nvCxnSpPr>
        <p:spPr bwMode="auto">
          <a:xfrm>
            <a:off x="0" y="1052736"/>
            <a:ext cx="12192000" cy="0"/>
          </a:xfrm>
          <a:prstGeom prst="line">
            <a:avLst/>
          </a:prstGeom>
          <a:noFill/>
          <a:ln w="6350" algn="ctr">
            <a:solidFill>
              <a:srgbClr val="B6004B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2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5"/>
          <a:stretch>
            <a:fillRect/>
          </a:stretch>
        </p:blipFill>
        <p:spPr bwMode="auto">
          <a:xfrm>
            <a:off x="8112688" y="225483"/>
            <a:ext cx="3803352" cy="61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42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3816-3545-43D3-BF35-D6B5637C110D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18C9-A230-0445-B821-A6F866E1FA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5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8F5C-40CD-4BCA-931F-F97BDD25CE91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09" y="6238758"/>
            <a:ext cx="1850503" cy="5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15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90AA-ADFB-4B00-B036-3F512021714F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68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268C-57F2-4779-A2CA-71D07EB9FC95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7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8F5C-40CD-4BCA-931F-F97BDD25CE91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09" y="6238758"/>
            <a:ext cx="1850503" cy="5076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ED04-FD86-44A8-AA39-EAEC3CC7849F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99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B23-35E6-4C0A-9858-570AC5ED26E9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83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296A-44B0-4372-A6F2-34353656FDEE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347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613F-5441-478E-AF77-2F3992BC9931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3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Drag picture to </a:t>
            </a:r>
            <a:r>
              <a:rPr lang="it-IT" dirty="0" err="1"/>
              <a:t>placeholder</a:t>
            </a:r>
            <a:r>
              <a:rPr lang="it-IT" dirty="0"/>
              <a:t> or click </a:t>
            </a:r>
            <a:r>
              <a:rPr lang="it-IT" dirty="0" err="1"/>
              <a:t>icon</a:t>
            </a:r>
            <a:r>
              <a:rPr lang="it-IT" dirty="0"/>
              <a:t> to </a:t>
            </a:r>
            <a:r>
              <a:rPr lang="it-IT" dirty="0" err="1"/>
              <a:t>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8882-7AF5-4DEC-A895-50AE25060D39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3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80A01-063A-44BD-A825-9699D0725117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94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99D-F4B1-4A8B-9ACD-59038836D7C9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44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uces simple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1339851" y="6408739"/>
            <a:ext cx="3727600" cy="187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75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interne Orange</a:t>
            </a:r>
          </a:p>
        </p:txBody>
      </p:sp>
      <p:sp>
        <p:nvSpPr>
          <p:cNvPr id="33" name="Shape 33"/>
          <p:cNvSpPr/>
          <p:nvPr/>
        </p:nvSpPr>
        <p:spPr>
          <a:xfrm>
            <a:off x="527049" y="6408739"/>
            <a:ext cx="673200" cy="187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75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750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354949" y="403200"/>
            <a:ext cx="9446400" cy="9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390649" y="1773238"/>
            <a:ext cx="9410800" cy="388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4287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104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42417" y="6328889"/>
            <a:ext cx="2838000" cy="203100"/>
          </a:xfrm>
          <a:prstGeom prst="rect">
            <a:avLst/>
          </a:prstGeom>
          <a:noFill/>
          <a:ln>
            <a:noFill/>
          </a:ln>
        </p:spPr>
        <p:txBody>
          <a:bodyPr lIns="18125" tIns="9050" rIns="18125" bIns="905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888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Text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10196" y="369836"/>
            <a:ext cx="10971600" cy="7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11919409" y="6677909"/>
            <a:ext cx="177200" cy="9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fld id="{00000000-1234-1234-1234-123412341234}" type="slidenum">
              <a:rPr lang="en-US" sz="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Verdana"/>
                <a:buNone/>
              </a:pPr>
              <a:t>‹#›</a:t>
            </a:fld>
            <a:endParaRPr lang="en-US" sz="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10196" y="1964531"/>
            <a:ext cx="10971600" cy="396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100000"/>
              </a:lnSpc>
              <a:spcBef>
                <a:spcPts val="1000"/>
              </a:spcBef>
              <a:buClr>
                <a:srgbClr val="18BEB3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18BEB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152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0" algn="l" rtl="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2"/>
          </p:nvPr>
        </p:nvSpPr>
        <p:spPr>
          <a:xfrm>
            <a:off x="610196" y="1122911"/>
            <a:ext cx="10971600" cy="8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66687" algn="ctr" rtl="0">
              <a:lnSpc>
                <a:spcPct val="90000"/>
              </a:lnSpc>
              <a:spcBef>
                <a:spcPts val="1000"/>
              </a:spcBef>
              <a:buClr>
                <a:srgbClr val="595959"/>
              </a:buClr>
              <a:buSzPct val="97500"/>
              <a:buFont typeface="Arial"/>
              <a:buChar char="•"/>
              <a:defRPr sz="975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69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90AA-ADFB-4B00-B036-3F512021714F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497211" y="1294246"/>
            <a:ext cx="9197579" cy="2176612"/>
          </a:xfrm>
          <a:prstGeom prst="rect">
            <a:avLst/>
          </a:prstGeom>
        </p:spPr>
        <p:txBody>
          <a:bodyPr lIns="47625" tIns="47625" rIns="47625" bIns="47625" anchor="b"/>
          <a:lstStyle>
            <a:lvl1pPr>
              <a:defRPr sz="4500" b="1" spc="-90">
                <a:solidFill>
                  <a:srgbClr val="73D8C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497211" y="3529459"/>
            <a:ext cx="9197579" cy="745071"/>
          </a:xfrm>
          <a:prstGeom prst="rect">
            <a:avLst/>
          </a:prstGeom>
        </p:spPr>
        <p:txBody>
          <a:bodyPr lIns="47625" tIns="47625" rIns="47625" bIns="47625" anchor="t"/>
          <a:lstStyle>
            <a:lvl1pPr marL="0" indent="0" algn="ctr">
              <a:spcBef>
                <a:spcPts val="0"/>
              </a:spcBef>
              <a:buSzTx/>
              <a:buNone/>
              <a:defRPr sz="2109"/>
            </a:lvl1pPr>
            <a:lvl2pPr marL="0" indent="160729" algn="ctr">
              <a:spcBef>
                <a:spcPts val="0"/>
              </a:spcBef>
              <a:buSzTx/>
              <a:buNone/>
              <a:defRPr sz="2109"/>
            </a:lvl2pPr>
            <a:lvl3pPr marL="0" indent="321457" algn="ctr">
              <a:spcBef>
                <a:spcPts val="0"/>
              </a:spcBef>
              <a:buSzTx/>
              <a:buNone/>
              <a:defRPr sz="2109"/>
            </a:lvl3pPr>
            <a:lvl4pPr marL="0" indent="482186" algn="ctr">
              <a:spcBef>
                <a:spcPts val="0"/>
              </a:spcBef>
              <a:buSzTx/>
              <a:buNone/>
              <a:defRPr sz="2109"/>
            </a:lvl4pPr>
            <a:lvl5pPr marL="0" indent="642915" algn="ctr">
              <a:spcBef>
                <a:spcPts val="0"/>
              </a:spcBef>
              <a:buSzTx/>
              <a:buNone/>
              <a:defRPr sz="210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5933899" y="6313010"/>
            <a:ext cx="313041" cy="236637"/>
          </a:xfrm>
          <a:prstGeom prst="rect">
            <a:avLst/>
          </a:prstGeom>
        </p:spPr>
        <p:txBody>
          <a:bodyPr lIns="47625" tIns="47625" rIns="47625" bIns="47625"/>
          <a:lstStyle>
            <a:lvl1pPr>
              <a:defRPr sz="11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63471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268C-57F2-4779-A2CA-71D07EB9FC95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ED04-FD86-44A8-AA39-EAEC3CC7849F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B23-35E6-4C0A-9858-570AC5ED26E9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296A-44B0-4372-A6F2-34353656FDEE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613F-5441-478E-AF77-2F3992BC9931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Drag picture to </a:t>
            </a:r>
            <a:r>
              <a:rPr lang="it-IT" dirty="0" err="1"/>
              <a:t>placeholder</a:t>
            </a:r>
            <a:r>
              <a:rPr lang="it-IT" dirty="0"/>
              <a:t> or click </a:t>
            </a:r>
            <a:r>
              <a:rPr lang="it-IT" dirty="0" err="1"/>
              <a:t>icon</a:t>
            </a:r>
            <a:r>
              <a:rPr lang="it-IT" dirty="0"/>
              <a:t> to </a:t>
            </a:r>
            <a:r>
              <a:rPr lang="it-IT" dirty="0" err="1"/>
              <a:t>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8882-7AF5-4DEC-A895-50AE25060D39}" type="datetime1">
              <a:rPr lang="en-US" smtClean="0"/>
              <a:t>10/24/2017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9ECE0E2-D192-4A77-B40B-2C265EB0BF82}" type="datetime1">
              <a:rPr lang="en-US" smtClean="0"/>
              <a:t>10/24/2017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84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9ECE0E2-D192-4A77-B40B-2C265EB0BF82}" type="datetime1">
              <a:rPr lang="en-US" smtClean="0"/>
              <a:t>10/24/2017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7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staging.winguweb.org/2015/datashif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ctrTitle"/>
          </p:nvPr>
        </p:nvSpPr>
        <p:spPr>
          <a:xfrm>
            <a:off x="328143" y="2845043"/>
            <a:ext cx="9527825" cy="1343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buClr>
                <a:srgbClr val="A75533"/>
              </a:buClr>
              <a:buSzPct val="25000"/>
            </a:pPr>
            <a:r>
              <a:rPr lang="en-US" sz="3200" b="1" dirty="0">
                <a:solidFill>
                  <a:srgbClr val="A75533"/>
                </a:solidFill>
                <a:latin typeface="Raleway"/>
                <a:ea typeface="Raleway"/>
                <a:cs typeface="Raleway"/>
                <a:sym typeface="Raleway"/>
              </a:rPr>
              <a:t>Geospatial and Earth Observation Data for the SDGs</a:t>
            </a:r>
            <a:br>
              <a:rPr lang="en-US" sz="3200" b="1" dirty="0">
                <a:solidFill>
                  <a:srgbClr val="A75533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US" sz="3200" b="1" dirty="0">
                <a:solidFill>
                  <a:srgbClr val="A755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GEO Week 2017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7174" y="394676"/>
            <a:ext cx="5928794" cy="165495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394268" y="5224878"/>
            <a:ext cx="6461700" cy="800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  <a:buClr>
                <a:srgbClr val="595959"/>
              </a:buClr>
              <a:buSzPct val="25000"/>
            </a:pPr>
            <a:r>
              <a:rPr lang="en-US" sz="222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Aditya Agrawal</a:t>
            </a:r>
          </a:p>
          <a:p>
            <a:pPr algn="r">
              <a:lnSpc>
                <a:spcPct val="80000"/>
              </a:lnSpc>
              <a:spcBef>
                <a:spcPts val="0"/>
              </a:spcBef>
              <a:buClr>
                <a:srgbClr val="595959"/>
              </a:buClr>
              <a:buSzPct val="25000"/>
            </a:pPr>
            <a:r>
              <a:rPr lang="en-US" sz="222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Director, Data Ecosystems Development</a:t>
            </a:r>
          </a:p>
          <a:p>
            <a:pPr algn="r">
              <a:lnSpc>
                <a:spcPct val="80000"/>
              </a:lnSpc>
              <a:spcBef>
                <a:spcPts val="0"/>
              </a:spcBef>
              <a:buClr>
                <a:srgbClr val="595959"/>
              </a:buClr>
              <a:buSzPct val="25000"/>
            </a:pPr>
            <a:r>
              <a:rPr lang="en-US" sz="222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October 2017</a:t>
            </a:r>
          </a:p>
          <a:p>
            <a:pPr algn="ctr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</a:pPr>
            <a:endParaRPr sz="222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</a:pPr>
            <a:endParaRPr sz="222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8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/>
        </p:nvSpPr>
        <p:spPr>
          <a:xfrm>
            <a:off x="1505968" y="373510"/>
            <a:ext cx="7914000" cy="58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1" algn="l" rtl="0">
              <a:buSzPct val="25000"/>
            </a:pPr>
            <a:r>
              <a:rPr lang="en-US" sz="3200" b="1">
                <a:solidFill>
                  <a:srgbClr val="A35533"/>
                </a:solidFill>
                <a:latin typeface="Raleway"/>
                <a:ea typeface="Raleway"/>
                <a:cs typeface="Raleway"/>
                <a:sym typeface="Raleway"/>
              </a:rPr>
              <a:t>Open Data</a:t>
            </a:r>
          </a:p>
        </p:txBody>
      </p:sp>
      <p:pic>
        <p:nvPicPr>
          <p:cNvPr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618" y="1137431"/>
            <a:ext cx="7219950" cy="47096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4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1441653" y="2934453"/>
            <a:ext cx="3555600" cy="17757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1900"/>
              </a:spcBef>
              <a:buClr>
                <a:srgbClr val="A15231"/>
              </a:buClr>
              <a:buSzPct val="25000"/>
              <a:buNone/>
            </a:pPr>
            <a:r>
              <a:rPr lang="en-US" sz="2400" b="1" i="1" dirty="0">
                <a:solidFill>
                  <a:srgbClr val="A15231"/>
                </a:solidFill>
                <a:latin typeface="Raleway"/>
                <a:ea typeface="Raleway"/>
                <a:cs typeface="Raleway"/>
                <a:sym typeface="Raleway"/>
              </a:rPr>
              <a:t>WE CONVENE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rgbClr val="A15231"/>
              </a:buClr>
              <a:buSzPct val="25000"/>
              <a:buNone/>
            </a:pPr>
            <a:r>
              <a:rPr lang="en-US" sz="2400" b="1" i="1" dirty="0">
                <a:solidFill>
                  <a:srgbClr val="A15231"/>
                </a:solidFill>
                <a:latin typeface="Raleway"/>
                <a:ea typeface="Raleway"/>
                <a:cs typeface="Raleway"/>
                <a:sym typeface="Raleway"/>
              </a:rPr>
              <a:t>     WE CONNECT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rgbClr val="A15231"/>
              </a:buClr>
              <a:buSzPct val="25000"/>
              <a:buNone/>
            </a:pPr>
            <a:r>
              <a:rPr lang="en-US" sz="2400" b="1" i="1" dirty="0">
                <a:solidFill>
                  <a:srgbClr val="A15231"/>
                </a:solidFill>
                <a:latin typeface="Raleway"/>
                <a:ea typeface="Raleway"/>
                <a:cs typeface="Raleway"/>
                <a:sym typeface="Raleway"/>
              </a:rPr>
              <a:t>	WE CATALYZE…</a:t>
            </a:r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7981950" y="6356352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11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5118409" y="2766603"/>
            <a:ext cx="4428600" cy="211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5B5C5F"/>
                </a:solidFill>
                <a:latin typeface="Raleway"/>
                <a:ea typeface="Raleway"/>
                <a:cs typeface="Raleway"/>
                <a:sym typeface="Raleway"/>
              </a:rPr>
              <a:t>better, more accessible, and usable data </a:t>
            </a:r>
            <a:r>
              <a:rPr lang="en-US" sz="2400" dirty="0">
                <a:solidFill>
                  <a:srgbClr val="5B5C5F"/>
                </a:solidFill>
                <a:latin typeface="Raleway"/>
                <a:ea typeface="Raleway"/>
                <a:cs typeface="Raleway"/>
                <a:sym typeface="Raleway"/>
              </a:rPr>
              <a:t>to help end poverty, fight inequality and injustice, and combat climate change. 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204" y="415847"/>
            <a:ext cx="5869442" cy="16434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0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867512" y="271690"/>
            <a:ext cx="9144000" cy="5052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5B5C5F"/>
              </a:buClr>
              <a:buSzPct val="25000"/>
            </a:pPr>
            <a:r>
              <a:rPr lang="en-US" sz="2700" b="1" dirty="0">
                <a:solidFill>
                  <a:srgbClr val="5B5C5F"/>
                </a:solidFill>
                <a:latin typeface="Raleway"/>
                <a:ea typeface="Raleway"/>
                <a:cs typeface="Raleway"/>
                <a:sym typeface="Raleway"/>
              </a:rPr>
              <a:t>The Global Partnership has </a:t>
            </a:r>
            <a:r>
              <a:rPr lang="en-US" sz="2700" b="1" dirty="0">
                <a:solidFill>
                  <a:srgbClr val="A15231"/>
                </a:solidFill>
                <a:latin typeface="Raleway"/>
                <a:ea typeface="Raleway"/>
                <a:cs typeface="Raleway"/>
                <a:sym typeface="Raleway"/>
              </a:rPr>
              <a:t>200+</a:t>
            </a:r>
            <a:r>
              <a:rPr lang="en-US" sz="2700" b="1" dirty="0">
                <a:solidFill>
                  <a:srgbClr val="5B5C5F"/>
                </a:solidFill>
                <a:latin typeface="Raleway"/>
                <a:ea typeface="Raleway"/>
                <a:cs typeface="Raleway"/>
                <a:sym typeface="Raleway"/>
              </a:rPr>
              <a:t> Data Champions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0545" y="991897"/>
            <a:ext cx="10178130" cy="5233057"/>
            <a:chOff x="372639" y="862943"/>
            <a:chExt cx="9399582" cy="46117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639" y="862944"/>
              <a:ext cx="3072290" cy="41203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034" y="862945"/>
              <a:ext cx="3247075" cy="41203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0300" y="862944"/>
              <a:ext cx="1213279" cy="41203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3578" y="862943"/>
              <a:ext cx="1909439" cy="17630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13578" y="2747192"/>
              <a:ext cx="2005192" cy="223609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133" y="4959471"/>
              <a:ext cx="2425266" cy="4917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0453" y="4959471"/>
              <a:ext cx="2447264" cy="43314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7717" y="4924670"/>
              <a:ext cx="3116706" cy="5500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34423" y="5033168"/>
              <a:ext cx="1337798" cy="418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819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8664" y="2715414"/>
            <a:ext cx="257937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latin typeface="Avenir Book"/>
                <a:cs typeface="Avenir Book"/>
              </a:rPr>
              <a:t>Drive awareness and political buy-in on how and why data makes a difference 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latin typeface="Avenir Book"/>
                <a:cs typeface="Avenir Book"/>
              </a:rPr>
              <a:t>Ensure visibility and under-standing of data for filling gaps and decision making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159" y="1073133"/>
            <a:ext cx="5274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>
                <a:latin typeface="Avenir Book"/>
                <a:cs typeface="Avenir Book"/>
              </a:rPr>
              <a:t>Showcase how data can remove political and social barriers, and address data gaps</a:t>
            </a:r>
            <a:endParaRPr lang="en-US" sz="1400" dirty="0">
              <a:latin typeface="Avenir Book"/>
              <a:cs typeface="Avenir Book"/>
            </a:endParaRPr>
          </a:p>
          <a:p>
            <a:pPr>
              <a:spcAft>
                <a:spcPts val="1200"/>
              </a:spcAft>
            </a:pPr>
            <a:r>
              <a:rPr lang="en-GB" sz="1400" dirty="0">
                <a:latin typeface="Avenir Book"/>
                <a:cs typeface="Avenir Book"/>
              </a:rPr>
              <a:t>Stimulate collaboration between public-private actors in support and tracking of the SDGs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4174" y="5286706"/>
            <a:ext cx="6302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>
                <a:latin typeface="Avenir Book"/>
                <a:cs typeface="Avenir Book"/>
              </a:rPr>
              <a:t>Forster private sector engagement to address market failures by providing expertise and knowledge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latin typeface="Avenir Book"/>
                <a:cs typeface="Avenir Book"/>
              </a:rPr>
              <a:t>Support the establishment of fair use of data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latin typeface="Avenir Book"/>
                <a:cs typeface="Avenir Book"/>
              </a:rPr>
              <a:t>Foster mechanisms to improve access and interoperability that enables widespread usage of SDG data</a:t>
            </a:r>
            <a:endParaRPr lang="en-GB" sz="1400" dirty="0"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2293" y="70913"/>
            <a:ext cx="856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/>
                <a:cs typeface="Avenir Book"/>
              </a:rPr>
              <a:t>Harnessing the data revolution for sustainable development</a:t>
            </a:r>
            <a:endParaRPr lang="en-US" sz="2000" b="1" dirty="0">
              <a:latin typeface="Avenir Book"/>
              <a:cs typeface="Avenir Book"/>
            </a:endParaRPr>
          </a:p>
        </p:txBody>
      </p:sp>
      <p:sp>
        <p:nvSpPr>
          <p:cNvPr id="9" name="Shape 194"/>
          <p:cNvSpPr/>
          <p:nvPr/>
        </p:nvSpPr>
        <p:spPr>
          <a:xfrm>
            <a:off x="1646024" y="2284483"/>
            <a:ext cx="3098916" cy="432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Demand Side</a:t>
            </a:r>
          </a:p>
        </p:txBody>
      </p:sp>
      <p:pic>
        <p:nvPicPr>
          <p:cNvPr id="11" name="Picture 10" descr="Screen Shot 2016-04-22 at 12.49.26 AM.png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955" y="3548368"/>
            <a:ext cx="457200" cy="457200"/>
          </a:xfrm>
          <a:prstGeom prst="rect">
            <a:avLst/>
          </a:prstGeom>
        </p:spPr>
      </p:pic>
      <p:sp>
        <p:nvSpPr>
          <p:cNvPr id="16" name="Shape 194"/>
          <p:cNvSpPr/>
          <p:nvPr/>
        </p:nvSpPr>
        <p:spPr>
          <a:xfrm>
            <a:off x="3382250" y="655255"/>
            <a:ext cx="5825251" cy="432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Enablers: Political Environment</a:t>
            </a:r>
          </a:p>
        </p:txBody>
      </p:sp>
      <p:pic>
        <p:nvPicPr>
          <p:cNvPr id="17" name="Picture 16" descr="Screen Shot 2016-04-22 at 12.24.59 AM.png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05" b="17064"/>
          <a:stretch/>
        </p:blipFill>
        <p:spPr>
          <a:xfrm>
            <a:off x="3382249" y="1113537"/>
            <a:ext cx="406884" cy="379184"/>
          </a:xfrm>
          <a:prstGeom prst="rect">
            <a:avLst/>
          </a:prstGeom>
        </p:spPr>
      </p:pic>
      <p:sp>
        <p:nvSpPr>
          <p:cNvPr id="19" name="Shape 194"/>
          <p:cNvSpPr/>
          <p:nvPr/>
        </p:nvSpPr>
        <p:spPr>
          <a:xfrm>
            <a:off x="7476115" y="2284483"/>
            <a:ext cx="3016760" cy="432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Supply Side</a:t>
            </a:r>
          </a:p>
        </p:txBody>
      </p:sp>
      <p:pic>
        <p:nvPicPr>
          <p:cNvPr id="20" name="Picture 19" descr="Screen Shot 2016-04-22 at 12.37.10 AM.png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249" y="1580097"/>
            <a:ext cx="457200" cy="457200"/>
          </a:xfrm>
          <a:prstGeom prst="rect">
            <a:avLst/>
          </a:prstGeom>
        </p:spPr>
      </p:pic>
      <p:pic>
        <p:nvPicPr>
          <p:cNvPr id="21" name="Picture 20" descr="Screen Shot 2016-04-22 at 12.41.16 AM.png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40" y="2763500"/>
            <a:ext cx="457200" cy="457200"/>
          </a:xfrm>
          <a:prstGeom prst="rect">
            <a:avLst/>
          </a:prstGeom>
        </p:spPr>
      </p:pic>
      <p:pic>
        <p:nvPicPr>
          <p:cNvPr id="24" name="Picture 23" descr="Screen Shot 2016-04-22 at 12.23.44 AM.png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54" y="3438190"/>
            <a:ext cx="457200" cy="457200"/>
          </a:xfrm>
          <a:prstGeom prst="rect">
            <a:avLst/>
          </a:prstGeom>
        </p:spPr>
      </p:pic>
      <p:sp>
        <p:nvSpPr>
          <p:cNvPr id="25" name="Shape 194"/>
          <p:cNvSpPr/>
          <p:nvPr/>
        </p:nvSpPr>
        <p:spPr>
          <a:xfrm>
            <a:off x="3014598" y="4890435"/>
            <a:ext cx="6802502" cy="432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Enablers: Structural Environment that fosters trust</a:t>
            </a:r>
          </a:p>
        </p:txBody>
      </p:sp>
      <p:pic>
        <p:nvPicPr>
          <p:cNvPr id="26" name="Picture 25" descr="Screen Shot 2016-04-22 at 12.32.25 AM.png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98" y="5348441"/>
            <a:ext cx="457200" cy="457200"/>
          </a:xfrm>
          <a:prstGeom prst="rect">
            <a:avLst/>
          </a:prstGeom>
        </p:spPr>
      </p:pic>
      <p:pic>
        <p:nvPicPr>
          <p:cNvPr id="27" name="Picture 26" descr="Screen Shot 2016-04-22 at 12.50.41 AM.png"/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98" y="5758723"/>
            <a:ext cx="457200" cy="457200"/>
          </a:xfrm>
          <a:prstGeom prst="rect">
            <a:avLst/>
          </a:prstGeom>
        </p:spPr>
      </p:pic>
      <p:pic>
        <p:nvPicPr>
          <p:cNvPr id="29" name="Picture 28" descr="Screen Shot 2016-04-22 at 12.36.36 AM.png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386" y="4159969"/>
            <a:ext cx="457200" cy="457200"/>
          </a:xfrm>
          <a:prstGeom prst="rect">
            <a:avLst/>
          </a:prstGeom>
        </p:spPr>
      </p:pic>
      <p:pic>
        <p:nvPicPr>
          <p:cNvPr id="30" name="Picture 29" descr="Screen Shot 2016-04-22 at 12.27.29 AM.png"/>
          <p:cNvPicPr>
            <a:picLocks noChangeAspect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024" y="2715413"/>
            <a:ext cx="457200" cy="457200"/>
          </a:xfrm>
          <a:prstGeom prst="rect">
            <a:avLst/>
          </a:prstGeom>
        </p:spPr>
      </p:pic>
      <p:sp>
        <p:nvSpPr>
          <p:cNvPr id="2" name="Quad Arrow 1"/>
          <p:cNvSpPr/>
          <p:nvPr/>
        </p:nvSpPr>
        <p:spPr>
          <a:xfrm>
            <a:off x="4758571" y="2301550"/>
            <a:ext cx="2429498" cy="2278508"/>
          </a:xfrm>
          <a:prstGeom prst="quadArrow">
            <a:avLst/>
          </a:prstGeom>
          <a:solidFill>
            <a:srgbClr val="0049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462" y="3139189"/>
            <a:ext cx="2167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venir Book"/>
                <a:cs typeface="Avenir Book"/>
              </a:rPr>
              <a:t>Opportunities</a:t>
            </a:r>
          </a:p>
        </p:txBody>
      </p:sp>
      <p:pic>
        <p:nvPicPr>
          <p:cNvPr id="31" name="Picture 30" descr="Screen Shot 2016-04-22 at 12.24.59 AM.png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98" y="6319886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082821" y="2741602"/>
            <a:ext cx="24362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>
                <a:latin typeface="Avenir Book"/>
                <a:cs typeface="Avenir Book"/>
              </a:rPr>
              <a:t>Harness real time data flows for sustainable development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Ensure access to data in public domains; including open data</a:t>
            </a:r>
            <a:endParaRPr lang="en-US" sz="1400" dirty="0">
              <a:latin typeface="Avenir Book"/>
              <a:cs typeface="Avenir Book"/>
            </a:endParaRPr>
          </a:p>
          <a:p>
            <a:pPr>
              <a:spcAft>
                <a:spcPts val="1200"/>
              </a:spcAft>
            </a:pPr>
            <a:r>
              <a:rPr lang="en-GB" sz="1400" dirty="0">
                <a:latin typeface="Avenir Book"/>
                <a:cs typeface="Avenir Book"/>
              </a:rPr>
              <a:t>Catalyse data innovations for the delivery of the SDGs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0057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Data Roadmaps for Sustainable Development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Support countries at national and sub-national levels to develop and implement </a:t>
            </a:r>
            <a:r>
              <a:rPr lang="en-US" b="1" dirty="0"/>
              <a:t>whole of government </a:t>
            </a:r>
            <a:r>
              <a:rPr lang="en-US" dirty="0"/>
              <a:t>and </a:t>
            </a:r>
            <a:r>
              <a:rPr lang="en-US" b="1" dirty="0"/>
              <a:t>multi-stakeholder</a:t>
            </a:r>
            <a:r>
              <a:rPr lang="en-US" dirty="0"/>
              <a:t> data roadmaps for harnessing the data revolution for sustainable development, with particular emphasis on the SDGs and local priorities articulated in national plans.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8" y="4140026"/>
            <a:ext cx="4929265" cy="200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16" y="3404673"/>
            <a:ext cx="2693397" cy="27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Led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1644805"/>
          </a:xfrm>
        </p:spPr>
        <p:txBody>
          <a:bodyPr/>
          <a:lstStyle/>
          <a:p>
            <a:r>
              <a:rPr lang="en-US" dirty="0"/>
              <a:t>The Data Roadmaps for Sustainable Development approach is iterative, based on experiences and implementation models from partner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3114895"/>
            <a:ext cx="10160000" cy="200384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Colombia</a:t>
            </a:r>
          </a:p>
          <a:p>
            <a:pPr lvl="1"/>
            <a:r>
              <a:rPr lang="en-US" dirty="0"/>
              <a:t>Philippines</a:t>
            </a:r>
          </a:p>
          <a:p>
            <a:pPr lvl="1"/>
            <a:r>
              <a:rPr lang="en-US" dirty="0"/>
              <a:t>Sierra Leone</a:t>
            </a:r>
          </a:p>
          <a:p>
            <a:pPr lvl="1"/>
            <a:r>
              <a:rPr lang="en-US" dirty="0"/>
              <a:t>Kenya</a:t>
            </a:r>
          </a:p>
          <a:p>
            <a:pPr lvl="1"/>
            <a:r>
              <a:rPr lang="en-US" dirty="0"/>
              <a:t>Tanzania</a:t>
            </a:r>
          </a:p>
          <a:p>
            <a:pPr lvl="1"/>
            <a:r>
              <a:rPr lang="en-US" dirty="0"/>
              <a:t>Senegal</a:t>
            </a:r>
          </a:p>
          <a:p>
            <a:pPr lvl="1"/>
            <a:r>
              <a:rPr lang="en-US" dirty="0"/>
              <a:t>USA</a:t>
            </a:r>
          </a:p>
          <a:p>
            <a:pPr lvl="1"/>
            <a:r>
              <a:rPr lang="en-US" dirty="0"/>
              <a:t>Ghana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028391" y="4942262"/>
          <a:ext cx="8128000" cy="1990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207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84" y="4569967"/>
            <a:ext cx="9830816" cy="179762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Fill data gaps more efficiently, frequently and cost effectively</a:t>
            </a:r>
          </a:p>
          <a:p>
            <a:r>
              <a:rPr lang="en-US" dirty="0"/>
              <a:t>Real-time, dynamic, disaggregated data</a:t>
            </a:r>
          </a:p>
          <a:p>
            <a:r>
              <a:rPr lang="en-US" dirty="0"/>
              <a:t>Official and non-official data</a:t>
            </a:r>
          </a:p>
          <a:p>
            <a:r>
              <a:rPr lang="en-US" dirty="0"/>
              <a:t>Use innovative approaches and range of stakeholder to solve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78302" y="1868741"/>
            <a:ext cx="1901952" cy="804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Geospatial Data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78302" y="2903378"/>
            <a:ext cx="1901952" cy="8046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Privately Held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0294" y="2924396"/>
            <a:ext cx="1901952" cy="80467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00294" y="1868741"/>
            <a:ext cx="1901952" cy="8046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Citizen Generated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1889759"/>
            <a:ext cx="1264158" cy="183930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Official Data for Planning and Monitoring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2127123" y="2035220"/>
            <a:ext cx="797814" cy="1548385"/>
          </a:xfrm>
          <a:prstGeom prst="leftRightArrow">
            <a:avLst>
              <a:gd name="adj1" fmla="val 50000"/>
              <a:gd name="adj2" fmla="val 28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534656" y="1868741"/>
            <a:ext cx="512064" cy="1714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249001" y="3746820"/>
            <a:ext cx="316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informed and data driven decision making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001" y="1772382"/>
            <a:ext cx="2881944" cy="19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9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8543764" y="5949280"/>
            <a:ext cx="2124236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8616280" y="5949280"/>
            <a:ext cx="180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spc="70" dirty="0" err="1">
                <a:solidFill>
                  <a:srgbClr val="414042"/>
                </a:solidFill>
                <a:cs typeface="Arial" panose="020B0604020202020204" pitchFamily="34" charset="0"/>
              </a:rPr>
              <a:t>Source</a:t>
            </a:r>
            <a:r>
              <a:rPr lang="es-MX" sz="1100" b="1" spc="70" dirty="0">
                <a:solidFill>
                  <a:srgbClr val="414042"/>
                </a:solidFill>
                <a:cs typeface="Arial" panose="020B0604020202020204" pitchFamily="34" charset="0"/>
              </a:rPr>
              <a:t>:</a:t>
            </a:r>
            <a:r>
              <a:rPr lang="es-MX" sz="1100" b="1" dirty="0">
                <a:solidFill>
                  <a:srgbClr val="414042"/>
                </a:solidFill>
                <a:cs typeface="Arial" panose="020B0604020202020204" pitchFamily="34" charset="0"/>
              </a:rPr>
              <a:t> </a:t>
            </a:r>
            <a:r>
              <a:rPr lang="es-MX" sz="1100" spc="70" dirty="0">
                <a:solidFill>
                  <a:srgbClr val="414042"/>
                </a:solidFill>
                <a:cs typeface="Arial" panose="020B0604020202020204" pitchFamily="34" charset="0"/>
              </a:rPr>
              <a:t>DANE.</a:t>
            </a:r>
            <a:endParaRPr lang="es-MX" sz="1100" dirty="0"/>
          </a:p>
        </p:txBody>
      </p:sp>
      <p:sp>
        <p:nvSpPr>
          <p:cNvPr id="13" name="object 898"/>
          <p:cNvSpPr txBox="1"/>
          <p:nvPr/>
        </p:nvSpPr>
        <p:spPr>
          <a:xfrm>
            <a:off x="1838904" y="136205"/>
            <a:ext cx="619009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es-CO" sz="2400" dirty="0">
                <a:solidFill>
                  <a:srgbClr val="FFFFFF"/>
                </a:solidFill>
                <a:ea typeface="Verdana" pitchFamily="34" charset="0"/>
                <a:cs typeface="Aharoni" pitchFamily="2" charset="-79"/>
              </a:rPr>
              <a:t>Assessment on Colombia’s information availability for global SDG indicators</a:t>
            </a:r>
            <a:endParaRPr lang="es-MX" altLang="es-CO" sz="2400" dirty="0">
              <a:solidFill>
                <a:srgbClr val="FFFFFF"/>
              </a:solidFill>
              <a:ea typeface="Verdana" pitchFamily="34" charset="0"/>
              <a:cs typeface="Aharoni" pitchFamily="2" charset="-79"/>
            </a:endParaRPr>
          </a:p>
          <a:p>
            <a:pPr marL="12700"/>
            <a:endParaRPr lang="da-DK" sz="2400" dirty="0">
              <a:solidFill>
                <a:schemeClr val="bg1"/>
              </a:solidFill>
              <a:cs typeface="Arial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1124744"/>
            <a:ext cx="6184899" cy="54126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25 Grupo"/>
          <p:cNvGrpSpPr/>
          <p:nvPr/>
        </p:nvGrpSpPr>
        <p:grpSpPr>
          <a:xfrm>
            <a:off x="7950080" y="2636912"/>
            <a:ext cx="2538409" cy="2589209"/>
            <a:chOff x="6530905" y="2995613"/>
            <a:chExt cx="2951208" cy="2531534"/>
          </a:xfrm>
        </p:grpSpPr>
        <p:sp>
          <p:nvSpPr>
            <p:cNvPr id="20" name="26 Rectángulo"/>
            <p:cNvSpPr/>
            <p:nvPr/>
          </p:nvSpPr>
          <p:spPr bwMode="auto">
            <a:xfrm>
              <a:off x="6548438" y="3089803"/>
              <a:ext cx="574674" cy="451381"/>
            </a:xfrm>
            <a:prstGeom prst="rect">
              <a:avLst/>
            </a:prstGeom>
            <a:solidFill>
              <a:srgbClr val="54D454"/>
            </a:solidFill>
            <a:ln w="254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45720" rIns="45720" anchor="ctr">
              <a:spAutoFit/>
            </a:bodyPr>
            <a:lstStyle/>
            <a:p>
              <a:pPr eaLnBrk="1">
                <a:defRPr/>
              </a:pPr>
              <a:endParaRPr lang="en-US" sz="2400" dirty="0">
                <a:latin typeface="+mn-lt"/>
              </a:endParaRPr>
            </a:p>
          </p:txBody>
        </p:sp>
        <p:sp>
          <p:nvSpPr>
            <p:cNvPr id="21" name="27 Rectángulo"/>
            <p:cNvSpPr/>
            <p:nvPr/>
          </p:nvSpPr>
          <p:spPr bwMode="auto">
            <a:xfrm>
              <a:off x="6548438" y="4075640"/>
              <a:ext cx="574674" cy="451381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45720" rIns="45720" anchor="ctr">
              <a:spAutoFit/>
            </a:bodyPr>
            <a:lstStyle/>
            <a:p>
              <a:pPr eaLnBrk="1">
                <a:defRPr/>
              </a:pPr>
              <a:endParaRPr lang="en-US" sz="2400" dirty="0">
                <a:latin typeface="+mn-lt"/>
              </a:endParaRPr>
            </a:p>
          </p:txBody>
        </p:sp>
        <p:sp>
          <p:nvSpPr>
            <p:cNvPr id="22" name="28 Rectángulo"/>
            <p:cNvSpPr/>
            <p:nvPr/>
          </p:nvSpPr>
          <p:spPr bwMode="auto">
            <a:xfrm>
              <a:off x="6530905" y="5075766"/>
              <a:ext cx="576264" cy="451381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45720" rIns="45720" anchor="ctr">
              <a:spAutoFit/>
            </a:bodyPr>
            <a:lstStyle/>
            <a:p>
              <a:pPr eaLnBrk="1">
                <a:defRPr/>
              </a:pPr>
              <a:endParaRPr lang="en-US" sz="2400" dirty="0">
                <a:latin typeface="+mn-lt"/>
              </a:endParaRPr>
            </a:p>
          </p:txBody>
        </p:sp>
        <p:sp>
          <p:nvSpPr>
            <p:cNvPr id="23" name="29 CuadroTexto"/>
            <p:cNvSpPr txBox="1"/>
            <p:nvPr/>
          </p:nvSpPr>
          <p:spPr>
            <a:xfrm>
              <a:off x="7196137" y="2995613"/>
              <a:ext cx="1892195" cy="511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Available Information: </a:t>
              </a:r>
              <a:r>
                <a:rPr lang="en-US" sz="1400" b="1" dirty="0">
                  <a:latin typeface="+mn-lt"/>
                </a:rPr>
                <a:t>54%</a:t>
              </a:r>
            </a:p>
          </p:txBody>
        </p:sp>
        <p:sp>
          <p:nvSpPr>
            <p:cNvPr id="24" name="30 CuadroTexto"/>
            <p:cNvSpPr txBox="1"/>
            <p:nvPr/>
          </p:nvSpPr>
          <p:spPr>
            <a:xfrm>
              <a:off x="7196137" y="3823667"/>
              <a:ext cx="2285976" cy="722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Partial Information, need of improvements: </a:t>
              </a:r>
              <a:r>
                <a:rPr lang="en-US" sz="1400" b="1" dirty="0">
                  <a:latin typeface="+mn-lt"/>
                </a:rPr>
                <a:t>30%</a:t>
              </a:r>
            </a:p>
          </p:txBody>
        </p:sp>
        <p:sp>
          <p:nvSpPr>
            <p:cNvPr id="25" name="31 CuadroTexto"/>
            <p:cNvSpPr txBox="1"/>
            <p:nvPr/>
          </p:nvSpPr>
          <p:spPr>
            <a:xfrm>
              <a:off x="7164387" y="4994275"/>
              <a:ext cx="2317726" cy="511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Not data or not methodology : </a:t>
              </a:r>
              <a:r>
                <a:rPr lang="en-US" sz="1400" b="1" dirty="0">
                  <a:latin typeface="+mn-lt"/>
                </a:rPr>
                <a:t>16%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424192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088429" y="1815602"/>
            <a:ext cx="24640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Alignment of Earth Obs. and GEO to the Goals, Targets, and Indicators</a:t>
            </a:r>
          </a:p>
          <a:p>
            <a:endParaRPr lang="en-US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SDGs with most opportunities:</a:t>
            </a:r>
          </a:p>
          <a:p>
            <a:endParaRPr lang="en-US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73074" y="3984675"/>
            <a:ext cx="1894779" cy="1909121"/>
            <a:chOff x="6882063" y="4288556"/>
            <a:chExt cx="1894779" cy="190912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2442" y="5283277"/>
              <a:ext cx="914400" cy="9144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2063" y="4288556"/>
              <a:ext cx="914400" cy="9144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2442" y="4288556"/>
              <a:ext cx="914400" cy="9144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2063" y="5283277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8970" r="33852" b="9108"/>
          <a:stretch/>
        </p:blipFill>
        <p:spPr>
          <a:xfrm>
            <a:off x="1628892" y="107127"/>
            <a:ext cx="6360900" cy="66569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29933" y="234142"/>
            <a:ext cx="2490035" cy="884819"/>
            <a:chOff x="6517359" y="154131"/>
            <a:chExt cx="2490035" cy="8848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4434" y="154131"/>
              <a:ext cx="822960" cy="82296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8029825" y="154131"/>
              <a:ext cx="0" cy="82296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6517359" y="160876"/>
              <a:ext cx="1494970" cy="878074"/>
              <a:chOff x="6517359" y="160876"/>
              <a:chExt cx="1494970" cy="878074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517359" y="669618"/>
                <a:ext cx="1494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i="1" dirty="0">
                    <a:solidFill>
                      <a:srgbClr val="000099"/>
                    </a:solidFill>
                    <a:latin typeface="Candara" panose="020E0502030303020204" pitchFamily="34" charset="0"/>
                  </a:rPr>
                  <a:t>EO4SDG</a:t>
                </a: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73770" y="160876"/>
                <a:ext cx="1371600" cy="4804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50204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C41D-3619-4492-9A40-F5B36BBD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Colombia – Priorities for EO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F2FBD-87D3-4994-84CE-F20B9A182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4572000" cy="4800600"/>
          </a:xfrm>
        </p:spPr>
        <p:txBody>
          <a:bodyPr/>
          <a:lstStyle/>
          <a:p>
            <a:r>
              <a:rPr lang="en-US" dirty="0"/>
              <a:t>Sustainable cities and urban resilience</a:t>
            </a:r>
          </a:p>
          <a:p>
            <a:r>
              <a:rPr lang="en-US" dirty="0"/>
              <a:t>Deforestation and forestry management</a:t>
            </a:r>
          </a:p>
          <a:p>
            <a:r>
              <a:rPr lang="en-US" dirty="0"/>
              <a:t>Land use/cover change</a:t>
            </a:r>
          </a:p>
          <a:p>
            <a:r>
              <a:rPr lang="en-US" dirty="0"/>
              <a:t>Water resources</a:t>
            </a:r>
          </a:p>
          <a:p>
            <a:r>
              <a:rPr lang="en-US" dirty="0"/>
              <a:t>Biodiversity</a:t>
            </a:r>
          </a:p>
          <a:p>
            <a:r>
              <a:rPr lang="en-US" dirty="0"/>
              <a:t>Agriculture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6C880-A50E-4025-9687-8F4495BB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7BD2C1-0599-4DB6-82F7-872B97A87E45}"/>
              </a:ext>
            </a:extLst>
          </p:cNvPr>
          <p:cNvGrpSpPr/>
          <p:nvPr/>
        </p:nvGrpSpPr>
        <p:grpSpPr>
          <a:xfrm>
            <a:off x="5287108" y="1617786"/>
            <a:ext cx="5039825" cy="4267199"/>
            <a:chOff x="6048009" y="1617786"/>
            <a:chExt cx="4278924" cy="29073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97D460-1770-4242-AD9E-DE401CD9D5E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048010" y="2879188"/>
              <a:ext cx="4278923" cy="1645921"/>
            </a:xfrm>
            <a:prstGeom prst="rect">
              <a:avLst/>
            </a:prstGeom>
          </p:spPr>
        </p:pic>
        <p:pic>
          <p:nvPicPr>
            <p:cNvPr id="7" name="Picture 6" descr="C:\Users\Aditya\AppData\Local\Microsoft\Windows\INetCache\Content.Word\IMG_5732.jpg">
              <a:extLst>
                <a:ext uri="{FF2B5EF4-FFF2-40B4-BE49-F238E27FC236}">
                  <a16:creationId xmlns:a16="http://schemas.microsoft.com/office/drawing/2014/main" id="{45B3455E-C3D2-4B5B-BA84-D10F311DA1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009" y="1617786"/>
              <a:ext cx="4256576" cy="1087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C38587-D65D-4ABE-9565-7ADF7BB520D2}"/>
              </a:ext>
            </a:extLst>
          </p:cNvPr>
          <p:cNvSpPr txBox="1"/>
          <p:nvPr/>
        </p:nvSpPr>
        <p:spPr>
          <a:xfrm>
            <a:off x="5287108" y="5884985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 Paganini, European Space Agency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7365CC-B6CD-4276-83ED-276BBD043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91" y="5663319"/>
            <a:ext cx="2287742" cy="782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241A8B-E390-4CEC-A06A-919A254974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07" y="5457589"/>
            <a:ext cx="1439094" cy="119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130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1334752" y="382372"/>
            <a:ext cx="8386800" cy="647400"/>
          </a:xfrm>
          <a:prstGeom prst="rect">
            <a:avLst/>
          </a:prstGeom>
          <a:noFill/>
          <a:ln>
            <a:noFill/>
          </a:ln>
        </p:spPr>
        <p:txBody>
          <a:bodyPr vert="horz" lIns="68575" tIns="34275" rIns="68575" bIns="34275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A25331"/>
              </a:buClr>
              <a:buSzPct val="25000"/>
            </a:pPr>
            <a:r>
              <a:rPr lang="en-US" sz="3000" b="1" dirty="0">
                <a:solidFill>
                  <a:srgbClr val="A25331"/>
                </a:solidFill>
                <a:latin typeface="Raleway"/>
                <a:ea typeface="Raleway"/>
                <a:cs typeface="Raleway"/>
                <a:sym typeface="Raleway"/>
              </a:rPr>
              <a:t>The Global Sustainable Development Goals</a:t>
            </a:r>
          </a:p>
        </p:txBody>
      </p:sp>
      <p:sp>
        <p:nvSpPr>
          <p:cNvPr id="199" name="Shape 199"/>
          <p:cNvSpPr/>
          <p:nvPr/>
        </p:nvSpPr>
        <p:spPr>
          <a:xfrm>
            <a:off x="1926173" y="1452768"/>
            <a:ext cx="1930500" cy="577200"/>
          </a:xfrm>
          <a:prstGeom prst="rect">
            <a:avLst/>
          </a:prstGeom>
          <a:noFill/>
          <a:ln>
            <a:noFill/>
          </a:ln>
        </p:spPr>
        <p:txBody>
          <a:bodyPr lIns="34275" tIns="34275" rIns="34275" bIns="34275" anchor="t" anchorCtr="0">
            <a:noAutofit/>
          </a:bodyPr>
          <a:lstStyle/>
          <a:p>
            <a:pPr algn="r" rtl="0">
              <a:buSzPct val="25000"/>
            </a:pPr>
            <a:r>
              <a:rPr lang="en-US" sz="165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MDGs</a:t>
            </a:r>
          </a:p>
          <a:p>
            <a:pPr algn="r" rtl="0">
              <a:buSzPct val="25000"/>
            </a:pPr>
            <a:r>
              <a:rPr lang="en-US" sz="165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(2000-2015)</a:t>
            </a:r>
          </a:p>
        </p:txBody>
      </p:sp>
      <p:sp>
        <p:nvSpPr>
          <p:cNvPr id="200" name="Shape 200"/>
          <p:cNvSpPr/>
          <p:nvPr/>
        </p:nvSpPr>
        <p:spPr>
          <a:xfrm>
            <a:off x="7222670" y="1458801"/>
            <a:ext cx="1728600" cy="577200"/>
          </a:xfrm>
          <a:prstGeom prst="rect">
            <a:avLst/>
          </a:prstGeom>
          <a:noFill/>
          <a:ln>
            <a:noFill/>
          </a:ln>
        </p:spPr>
        <p:txBody>
          <a:bodyPr lIns="34275" tIns="34275" rIns="34275" bIns="34275" anchor="t" anchorCtr="0">
            <a:noAutofit/>
          </a:bodyPr>
          <a:lstStyle/>
          <a:p>
            <a:pPr algn="l" rtl="0">
              <a:buSzPct val="25000"/>
            </a:pPr>
            <a:r>
              <a:rPr lang="en-US" sz="165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SDGs</a:t>
            </a:r>
          </a:p>
          <a:p>
            <a:pPr algn="l" rtl="0">
              <a:buSzPct val="25000"/>
            </a:pPr>
            <a:r>
              <a:rPr lang="en-US" sz="165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(2015-2030)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6563" y="1167502"/>
            <a:ext cx="1166100" cy="9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 descr="Image result for millennium development goal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4068" y="1209583"/>
            <a:ext cx="825000" cy="8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2710828" y="1609136"/>
            <a:ext cx="2072400" cy="306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34275" tIns="34275" rIns="34275" bIns="34275" anchor="ctr" anchorCtr="0">
            <a:noAutofit/>
          </a:bodyPr>
          <a:lstStyle/>
          <a:p>
            <a:pPr algn="l" rtl="0"/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6337102" y="1609135"/>
            <a:ext cx="2072399" cy="306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34275" tIns="34275" rIns="34275" bIns="34275" anchor="ctr" anchorCtr="0">
            <a:noAutofit/>
          </a:bodyPr>
          <a:lstStyle/>
          <a:p>
            <a:pPr algn="l" rtl="0"/>
            <a:endParaRPr sz="135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2101328" y="2452967"/>
            <a:ext cx="2682000" cy="507900"/>
          </a:xfrm>
          <a:prstGeom prst="rect">
            <a:avLst/>
          </a:prstGeom>
          <a:noFill/>
          <a:ln>
            <a:noFill/>
          </a:ln>
        </p:spPr>
        <p:txBody>
          <a:bodyPr lIns="34275" tIns="34275" rIns="34275" bIns="34275" anchor="t" anchorCtr="0">
            <a:noAutofit/>
          </a:bodyPr>
          <a:lstStyle/>
          <a:p>
            <a:pPr algn="r" rtl="0">
              <a:buSzPct val="25000"/>
            </a:pPr>
            <a:r>
              <a:rPr lang="en-US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Developing country focused</a:t>
            </a:r>
          </a:p>
        </p:txBody>
      </p:sp>
      <p:sp>
        <p:nvSpPr>
          <p:cNvPr id="206" name="Shape 206"/>
          <p:cNvSpPr/>
          <p:nvPr/>
        </p:nvSpPr>
        <p:spPr>
          <a:xfrm>
            <a:off x="6278760" y="2632428"/>
            <a:ext cx="1927800" cy="25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 rtl="0">
              <a:buSzPct val="25000"/>
            </a:pPr>
            <a:r>
              <a:rPr lang="en-US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Universal</a:t>
            </a:r>
          </a:p>
        </p:txBody>
      </p:sp>
      <p:sp>
        <p:nvSpPr>
          <p:cNvPr id="207" name="Shape 207"/>
          <p:cNvSpPr/>
          <p:nvPr/>
        </p:nvSpPr>
        <p:spPr>
          <a:xfrm>
            <a:off x="2919720" y="3379336"/>
            <a:ext cx="1792200" cy="25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r" rtl="0">
              <a:buSzPct val="25000"/>
            </a:pPr>
            <a:r>
              <a:rPr lang="en-US">
                <a:solidFill>
                  <a:srgbClr val="656669"/>
                </a:solidFill>
                <a:latin typeface="Raleway"/>
                <a:ea typeface="Raleway"/>
                <a:cs typeface="Raleway"/>
                <a:sym typeface="Raleway"/>
              </a:rPr>
              <a:t>Social</a:t>
            </a:r>
          </a:p>
        </p:txBody>
      </p:sp>
      <p:sp>
        <p:nvSpPr>
          <p:cNvPr id="208" name="Shape 208"/>
          <p:cNvSpPr/>
          <p:nvPr/>
        </p:nvSpPr>
        <p:spPr>
          <a:xfrm>
            <a:off x="6278760" y="3375043"/>
            <a:ext cx="2921700" cy="507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 rtl="0">
              <a:buSzPct val="25000"/>
            </a:pPr>
            <a:r>
              <a:rPr lang="en-US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Social, Economic, and Environmental</a:t>
            </a:r>
          </a:p>
        </p:txBody>
      </p:sp>
      <p:sp>
        <p:nvSpPr>
          <p:cNvPr id="209" name="Shape 209"/>
          <p:cNvSpPr/>
          <p:nvPr/>
        </p:nvSpPr>
        <p:spPr>
          <a:xfrm>
            <a:off x="3032960" y="4160857"/>
            <a:ext cx="1750500" cy="26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r" rtl="0">
              <a:buSzPct val="25000"/>
            </a:pPr>
            <a:r>
              <a:rPr lang="en-US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Foreign Aid</a:t>
            </a:r>
          </a:p>
        </p:txBody>
      </p:sp>
      <p:sp>
        <p:nvSpPr>
          <p:cNvPr id="210" name="Shape 210"/>
          <p:cNvSpPr/>
          <p:nvPr/>
        </p:nvSpPr>
        <p:spPr>
          <a:xfrm>
            <a:off x="6278760" y="4128832"/>
            <a:ext cx="2941500" cy="507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 rtl="0">
              <a:buSzPct val="25000"/>
            </a:pPr>
            <a:r>
              <a:rPr lang="en-US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Domestic Investment, Private Flows, and Aid</a:t>
            </a:r>
          </a:p>
        </p:txBody>
      </p:sp>
      <p:sp>
        <p:nvSpPr>
          <p:cNvPr id="211" name="Shape 211"/>
          <p:cNvSpPr/>
          <p:nvPr/>
        </p:nvSpPr>
        <p:spPr>
          <a:xfrm>
            <a:off x="5256010" y="4153622"/>
            <a:ext cx="550200" cy="2769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4CB04F"/>
            </a:solidFill>
            <a:prstDash val="solid"/>
            <a:bevel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34275" tIns="34275" rIns="34275" bIns="34275" anchor="ctr" anchorCtr="0">
            <a:noAutofit/>
          </a:bodyPr>
          <a:lstStyle/>
          <a:p>
            <a:pPr algn="l" rtl="0"/>
            <a:endParaRPr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835993" y="4952854"/>
            <a:ext cx="2947200" cy="507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r" rtl="0">
              <a:buSzPct val="25000"/>
            </a:pPr>
            <a:r>
              <a:rPr lang="en-US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Official Statistics and Administrative Data</a:t>
            </a:r>
          </a:p>
        </p:txBody>
      </p:sp>
      <p:sp>
        <p:nvSpPr>
          <p:cNvPr id="213" name="Shape 213"/>
          <p:cNvSpPr/>
          <p:nvPr/>
        </p:nvSpPr>
        <p:spPr>
          <a:xfrm>
            <a:off x="6278753" y="5019500"/>
            <a:ext cx="2921700" cy="102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 rtl="0">
              <a:buSzPct val="25000"/>
            </a:pPr>
            <a:r>
              <a:rPr lang="en-US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Big Data, Citizen Generated Data, Geospatial and Earth Observation Data, Open Data, and more</a:t>
            </a:r>
          </a:p>
        </p:txBody>
      </p:sp>
      <p:sp>
        <p:nvSpPr>
          <p:cNvPr id="214" name="Shape 214"/>
          <p:cNvSpPr/>
          <p:nvPr/>
        </p:nvSpPr>
        <p:spPr>
          <a:xfrm>
            <a:off x="5256008" y="4942348"/>
            <a:ext cx="550200" cy="2769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4CB04F"/>
            </a:solidFill>
            <a:prstDash val="solid"/>
            <a:bevel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34275" tIns="34275" rIns="34275" bIns="34275" anchor="ctr" anchorCtr="0">
            <a:noAutofit/>
          </a:bodyPr>
          <a:lstStyle/>
          <a:p>
            <a:pPr algn="l" rtl="0"/>
            <a:endParaRPr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5256008" y="3364895"/>
            <a:ext cx="550200" cy="2769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4CB04F"/>
            </a:solidFill>
            <a:prstDash val="solid"/>
            <a:bevel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34275" tIns="34275" rIns="34275" bIns="34275" anchor="ctr" anchorCtr="0">
            <a:noAutofit/>
          </a:bodyPr>
          <a:lstStyle/>
          <a:p>
            <a:pPr algn="l" rtl="0"/>
            <a:endParaRPr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5256008" y="2576170"/>
            <a:ext cx="550200" cy="2769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4CB04F"/>
            </a:solidFill>
            <a:prstDash val="solid"/>
            <a:bevel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34275" tIns="34275" rIns="34275" bIns="34275" anchor="ctr" anchorCtr="0">
            <a:noAutofit/>
          </a:bodyPr>
          <a:lstStyle/>
          <a:p>
            <a:pPr algn="l" rtl="0"/>
            <a:endParaRPr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68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6EF1-415E-462F-9869-5FB20AEC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Geospatial/EO Applied to SDG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AE39F-A88E-4CFA-A6AB-D8D9C2D0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 descr="four_panel_zoom.png">
            <a:extLst>
              <a:ext uri="{FF2B5EF4-FFF2-40B4-BE49-F238E27FC236}">
                <a16:creationId xmlns:a16="http://schemas.microsoft.com/office/drawing/2014/main" id="{C0B37161-EC84-4BE3-B8F7-402F79FF7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5185" r="3552" b="5371"/>
          <a:stretch/>
        </p:blipFill>
        <p:spPr>
          <a:xfrm>
            <a:off x="0" y="1581761"/>
            <a:ext cx="4977415" cy="3710017"/>
          </a:xfrm>
          <a:prstGeom prst="rect">
            <a:avLst/>
          </a:prstGeom>
        </p:spPr>
      </p:pic>
      <p:pic>
        <p:nvPicPr>
          <p:cNvPr id="6" name="Shape 147">
            <a:extLst>
              <a:ext uri="{FF2B5EF4-FFF2-40B4-BE49-F238E27FC236}">
                <a16:creationId xmlns:a16="http://schemas.microsoft.com/office/drawing/2014/main" id="{2D31F466-E6CE-495F-B1BF-679A319404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2185" y="1581760"/>
            <a:ext cx="4977415" cy="37100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5F0E5-39FD-4B8F-A2C9-C90D73F3F130}"/>
              </a:ext>
            </a:extLst>
          </p:cNvPr>
          <p:cNvSpPr txBox="1"/>
          <p:nvPr/>
        </p:nvSpPr>
        <p:spPr>
          <a:xfrm>
            <a:off x="47877" y="5371961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Alex de Sherbinin, CIESIN</a:t>
            </a:r>
          </a:p>
          <a:p>
            <a:endParaRPr lang="en-US" sz="1200" dirty="0"/>
          </a:p>
          <a:p>
            <a:r>
              <a:rPr lang="en-US" sz="1200" dirty="0"/>
              <a:t>Population estimate results at various resolutions from multiple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EC940-5925-46C7-8ED2-34B1F9CB1807}"/>
              </a:ext>
            </a:extLst>
          </p:cNvPr>
          <p:cNvSpPr txBox="1"/>
          <p:nvPr/>
        </p:nvSpPr>
        <p:spPr>
          <a:xfrm>
            <a:off x="5689600" y="5371961"/>
            <a:ext cx="302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Frank Muller-Karger, University of S </a:t>
            </a:r>
            <a:r>
              <a:rPr lang="en-US" sz="1200" dirty="0" err="1"/>
              <a:t>Florda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Marine Biodiversity Observation Network</a:t>
            </a:r>
          </a:p>
        </p:txBody>
      </p:sp>
    </p:spTree>
    <p:extLst>
      <p:ext uri="{BB962C8B-B14F-4D97-AF65-F5344CB8AC3E}">
        <p14:creationId xmlns:p14="http://schemas.microsoft.com/office/powerpoint/2010/main" val="3525545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6EF1-415E-462F-9869-5FB20AEC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Geospatial/EO Applied to SDG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AE39F-A88E-4CFA-A6AB-D8D9C2D0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5F0E5-39FD-4B8F-A2C9-C90D73F3F130}"/>
              </a:ext>
            </a:extLst>
          </p:cNvPr>
          <p:cNvSpPr txBox="1"/>
          <p:nvPr/>
        </p:nvSpPr>
        <p:spPr>
          <a:xfrm>
            <a:off x="47877" y="5371961"/>
            <a:ext cx="340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Matt Hansen, University of Maryland</a:t>
            </a:r>
          </a:p>
          <a:p>
            <a:endParaRPr lang="en-US" sz="1200" dirty="0"/>
          </a:p>
          <a:p>
            <a:r>
              <a:rPr lang="en-US" sz="1200" dirty="0"/>
              <a:t>Percent canopy cover and deforestation mapping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EC940-5925-46C7-8ED2-34B1F9CB1807}"/>
              </a:ext>
            </a:extLst>
          </p:cNvPr>
          <p:cNvSpPr txBox="1"/>
          <p:nvPr/>
        </p:nvSpPr>
        <p:spPr>
          <a:xfrm>
            <a:off x="5689600" y="5371961"/>
            <a:ext cx="485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Brian Killough, CEOS/NASA</a:t>
            </a:r>
          </a:p>
          <a:p>
            <a:endParaRPr lang="en-US" sz="1200" dirty="0"/>
          </a:p>
          <a:p>
            <a:r>
              <a:rPr lang="en-US" sz="1200" dirty="0"/>
              <a:t>Data Cubes – Water observations over a 17 year timeframe (Lake Chad,</a:t>
            </a:r>
          </a:p>
          <a:p>
            <a:r>
              <a:rPr lang="en-US" sz="1200" dirty="0"/>
              <a:t>Cameroon)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8A74B-642A-46C8-80BE-2A75A7008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" y="1581760"/>
            <a:ext cx="5585640" cy="3083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2EBB7-CA66-49AB-9066-52B65401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185" y="1581761"/>
            <a:ext cx="4684669" cy="38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3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1276-9FF9-4C87-848F-23D0B044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Engagement on EO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02EC3-8D3F-45C6-BA04-A46D111B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68" y="1600200"/>
            <a:ext cx="7534031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Intergovernmental Network on Open Data for Agriculture and Nutrition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Dynamic and real-time data for smallholder farmers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Establishing data cubes initially focused on a particular thematic issue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Making upcoming population censuses more dynamic and cost-effective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Waste management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65E25-FC0E-4B15-8DCE-60F8C184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71F5F-F95C-40A3-8A1A-F326980D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2" y="1326173"/>
            <a:ext cx="1363358" cy="128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340E5-DE0C-4A85-A215-B9E69C4F2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" y="2705837"/>
            <a:ext cx="1360621" cy="122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FDB14-BE79-446A-A0C2-ED68C8BD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2" y="4021053"/>
            <a:ext cx="1376153" cy="1207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C4D28-6B4C-4933-A11A-CB3AAD01B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092" y="5322315"/>
            <a:ext cx="1371580" cy="12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Level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40281"/>
            <a:ext cx="4876800" cy="459028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Strengthening institutional cooperation</a:t>
            </a:r>
          </a:p>
          <a:p>
            <a:pPr fontAlgn="base"/>
            <a:r>
              <a:rPr lang="en-US" dirty="0"/>
              <a:t>Engagement with the private sector</a:t>
            </a:r>
          </a:p>
          <a:p>
            <a:pPr fontAlgn="base"/>
            <a:r>
              <a:rPr lang="en-US" dirty="0"/>
              <a:t>Mobilization of funding and resources</a:t>
            </a:r>
          </a:p>
          <a:p>
            <a:pPr fontAlgn="base"/>
            <a:r>
              <a:rPr lang="en-US" dirty="0"/>
              <a:t>Data literacy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11796-5FE3-4824-9D5B-D9AA8323B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2040281"/>
            <a:ext cx="4876800" cy="4590288"/>
          </a:xfrm>
        </p:spPr>
        <p:txBody>
          <a:bodyPr>
            <a:normAutofit/>
          </a:bodyPr>
          <a:lstStyle/>
          <a:p>
            <a:r>
              <a:rPr lang="en-US" dirty="0"/>
              <a:t>Interoperability</a:t>
            </a:r>
          </a:p>
          <a:p>
            <a:r>
              <a:rPr lang="en-US" dirty="0"/>
              <a:t>Alignment between open data and the SDGs</a:t>
            </a:r>
          </a:p>
          <a:p>
            <a:r>
              <a:rPr lang="en-US" dirty="0"/>
              <a:t>Data sharing frameworks</a:t>
            </a:r>
          </a:p>
          <a:p>
            <a:r>
              <a:rPr lang="en-US" dirty="0"/>
              <a:t>New innovation, data and platforms</a:t>
            </a:r>
          </a:p>
          <a:p>
            <a:r>
              <a:rPr lang="en-US" dirty="0"/>
              <a:t>Environmental data</a:t>
            </a:r>
          </a:p>
          <a:p>
            <a:r>
              <a:rPr lang="en-US" dirty="0"/>
              <a:t>Geospatial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894C1-A4E3-4D51-A757-052C4CB25B6D}"/>
              </a:ext>
            </a:extLst>
          </p:cNvPr>
          <p:cNvSpPr txBox="1"/>
          <p:nvPr/>
        </p:nvSpPr>
        <p:spPr>
          <a:xfrm>
            <a:off x="609600" y="1417638"/>
            <a:ext cx="3086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INSTITUTIONAL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153FA-2902-4410-9815-4BB142D80659}"/>
              </a:ext>
            </a:extLst>
          </p:cNvPr>
          <p:cNvSpPr txBox="1"/>
          <p:nvPr/>
        </p:nvSpPr>
        <p:spPr>
          <a:xfrm>
            <a:off x="5892800" y="1417637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TECHNICAL</a:t>
            </a:r>
          </a:p>
        </p:txBody>
      </p:sp>
    </p:spTree>
    <p:extLst>
      <p:ext uri="{BB962C8B-B14F-4D97-AF65-F5344CB8AC3E}">
        <p14:creationId xmlns:p14="http://schemas.microsoft.com/office/powerpoint/2010/main" val="124493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Data4SDGs Toolbox:</a:t>
            </a:r>
            <a:br>
              <a:rPr lang="en-US" dirty="0"/>
            </a:br>
            <a:r>
              <a:rPr lang="en-US" sz="3600" dirty="0">
                <a:solidFill>
                  <a:schemeClr val="tx1"/>
                </a:solidFill>
              </a:rPr>
              <a:t>Data for 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9299F-7B3F-4EF7-9891-54448EC5F081}"/>
              </a:ext>
            </a:extLst>
          </p:cNvPr>
          <p:cNvSpPr/>
          <p:nvPr/>
        </p:nvSpPr>
        <p:spPr>
          <a:xfrm>
            <a:off x="4023360" y="1188720"/>
            <a:ext cx="4511040" cy="5669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9B7ADF-3DFE-44DD-A432-E37E35055A5D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377439" y="1188720"/>
            <a:ext cx="1645921" cy="21623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63BC16-01AD-4860-A320-1C2898EC071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377439" y="3351042"/>
            <a:ext cx="1645921" cy="35069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4643108-2A3A-4BAE-8005-EA996B31780E}"/>
              </a:ext>
            </a:extLst>
          </p:cNvPr>
          <p:cNvSpPr/>
          <p:nvPr/>
        </p:nvSpPr>
        <p:spPr>
          <a:xfrm>
            <a:off x="435140" y="2297724"/>
            <a:ext cx="1942299" cy="21066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0066E3-78D9-43B3-ADEA-B4072445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7" y="1417638"/>
            <a:ext cx="1531756" cy="5461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6C6B0-CDC1-4005-8474-5A9848ED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50" y="1272320"/>
            <a:ext cx="4044635" cy="54563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58C0FA-CBDE-4431-9A08-6D669B61DAD2}"/>
              </a:ext>
            </a:extLst>
          </p:cNvPr>
          <p:cNvSpPr/>
          <p:nvPr/>
        </p:nvSpPr>
        <p:spPr>
          <a:xfrm>
            <a:off x="6421767" y="308634"/>
            <a:ext cx="4896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http://www.data4sdgs.org/toolbox</a:t>
            </a:r>
          </a:p>
        </p:txBody>
      </p:sp>
    </p:spTree>
    <p:extLst>
      <p:ext uri="{BB962C8B-B14F-4D97-AF65-F5344CB8AC3E}">
        <p14:creationId xmlns:p14="http://schemas.microsoft.com/office/powerpoint/2010/main" val="587387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2286000" y="2649395"/>
            <a:ext cx="7259092" cy="1559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486" tIns="33486" rIns="33486" bIns="33486" anchor="ctr">
            <a:normAutofit/>
          </a:bodyPr>
          <a:lstStyle>
            <a:lvl1pPr algn="l">
              <a:defRPr sz="6400" b="1" spc="-128">
                <a:solidFill>
                  <a:srgbClr val="73D8C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-128" normalizeH="0" baseline="0" noProof="0" dirty="0">
                <a:ln>
                  <a:noFill/>
                </a:ln>
                <a:solidFill>
                  <a:srgbClr val="73D8C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apihighways.data4sdgs.org</a:t>
            </a:r>
            <a:endParaRPr kumimoji="0" sz="4500" b="1" i="0" u="none" strike="noStrike" kern="0" cap="none" spc="-128" normalizeH="0" baseline="0" noProof="0" dirty="0">
              <a:ln>
                <a:noFill/>
              </a:ln>
              <a:solidFill>
                <a:srgbClr val="73D8C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4820" y="5276323"/>
            <a:ext cx="1565208" cy="137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j-ea"/>
                <a:cs typeface="+mj-cs"/>
                <a:sym typeface="Helvetica Neue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255402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5" y="1"/>
            <a:ext cx="893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45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209"/>
            <a:ext cx="11277326" cy="51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906F96-6405-4D84-9CA4-60E17AD0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Needed Moving Forward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EFBB0-C16C-406B-8B92-564111BF3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must change our normal ways of working, break down silos, and become </a:t>
            </a:r>
            <a:r>
              <a:rPr lang="en-US" b="1" dirty="0"/>
              <a:t>more collaborative across sectors </a:t>
            </a:r>
          </a:p>
          <a:p>
            <a:r>
              <a:rPr lang="en-US" dirty="0"/>
              <a:t>We need to </a:t>
            </a:r>
            <a:r>
              <a:rPr lang="en-US" b="1" dirty="0"/>
              <a:t>embrace innovation </a:t>
            </a:r>
            <a:r>
              <a:rPr lang="en-US" dirty="0"/>
              <a:t>and be okay with failure – as long as we learn from it</a:t>
            </a:r>
          </a:p>
          <a:p>
            <a:r>
              <a:rPr lang="en-US" dirty="0"/>
              <a:t>We need to </a:t>
            </a:r>
            <a:r>
              <a:rPr lang="en-US" b="1" dirty="0"/>
              <a:t>work at multiple scales </a:t>
            </a:r>
            <a:r>
              <a:rPr lang="en-US" dirty="0"/>
              <a:t>bringing national and sub-national planning efforts together in the interest of the SDGs</a:t>
            </a:r>
          </a:p>
          <a:p>
            <a:r>
              <a:rPr lang="en-US" dirty="0"/>
              <a:t>We need to </a:t>
            </a:r>
            <a:r>
              <a:rPr lang="en-US" b="1" dirty="0"/>
              <a:t>unlock innovative funding </a:t>
            </a:r>
            <a:r>
              <a:rPr lang="en-US" dirty="0"/>
              <a:t>models that are sustainable and develop </a:t>
            </a:r>
            <a:r>
              <a:rPr lang="en-US" b="1" dirty="0"/>
              <a:t>public-private partnerships </a:t>
            </a:r>
            <a:r>
              <a:rPr lang="en-US" dirty="0"/>
              <a:t>that work</a:t>
            </a:r>
          </a:p>
          <a:p>
            <a:r>
              <a:rPr lang="en-US" dirty="0"/>
              <a:t>Increase </a:t>
            </a:r>
            <a:r>
              <a:rPr lang="en-US" b="1" dirty="0"/>
              <a:t>data literacy and capacity </a:t>
            </a:r>
            <a:r>
              <a:rPr lang="en-US" dirty="0"/>
              <a:t>for data science focused on how data is used for decision making and 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04C2E-4636-49F4-8775-27DB8E24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6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350" y="5635674"/>
            <a:ext cx="8698523" cy="751840"/>
          </a:xfrm>
        </p:spPr>
        <p:txBody>
          <a:bodyPr/>
          <a:lstStyle/>
          <a:p>
            <a:r>
              <a:rPr lang="en-US" dirty="0"/>
              <a:t>17 Goals, 169 Targets, 230 Indicators = Huge Data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3" y="104970"/>
            <a:ext cx="10708678" cy="54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99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1090343" y="448216"/>
            <a:ext cx="7792500" cy="3255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A35331"/>
              </a:buClr>
              <a:buSzPct val="25000"/>
            </a:pPr>
            <a:r>
              <a:rPr lang="en-US" sz="3000" b="1" i="1">
                <a:solidFill>
                  <a:srgbClr val="A35331"/>
                </a:solidFill>
                <a:latin typeface="Raleway"/>
                <a:ea typeface="Raleway"/>
                <a:cs typeface="Raleway"/>
                <a:sym typeface="Raleway"/>
              </a:rPr>
              <a:t>THE CHALLENGES: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1513416" y="2018894"/>
            <a:ext cx="8123700" cy="28464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85750" indent="-323850">
              <a:lnSpc>
                <a:spcPct val="90000"/>
              </a:lnSpc>
              <a:spcBef>
                <a:spcPts val="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ea typeface="Raleway"/>
                <a:cs typeface="Raleway"/>
                <a:sym typeface="Raleway"/>
              </a:rPr>
              <a:t>Data on entire groups and key issues are unavailable.</a:t>
            </a:r>
          </a:p>
          <a:p>
            <a:pPr marL="285750" indent="-323850">
              <a:lnSpc>
                <a:spcPct val="90000"/>
              </a:lnSpc>
              <a:spcBef>
                <a:spcPts val="100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ea typeface="Raleway"/>
                <a:cs typeface="Raleway"/>
                <a:sym typeface="Raleway"/>
              </a:rPr>
              <a:t>Data are not dynamic or disaggregated.</a:t>
            </a:r>
          </a:p>
          <a:p>
            <a:pPr marL="285750" indent="-323850">
              <a:lnSpc>
                <a:spcPct val="90000"/>
              </a:lnSpc>
              <a:spcBef>
                <a:spcPts val="100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ea typeface="Raleway"/>
                <a:cs typeface="Raleway"/>
                <a:sym typeface="Raleway"/>
              </a:rPr>
              <a:t>Data quality is poor and major gaps remain.</a:t>
            </a:r>
          </a:p>
          <a:p>
            <a:pPr marL="285750" indent="-323850">
              <a:lnSpc>
                <a:spcPct val="90000"/>
              </a:lnSpc>
              <a:spcBef>
                <a:spcPts val="100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ea typeface="Raleway"/>
                <a:cs typeface="Raleway"/>
                <a:sym typeface="Raleway"/>
              </a:rPr>
              <a:t>Data that exist are often not useable. </a:t>
            </a:r>
          </a:p>
          <a:p>
            <a:pPr marL="285750" indent="-323850">
              <a:lnSpc>
                <a:spcPct val="90000"/>
              </a:lnSpc>
              <a:spcBef>
                <a:spcPts val="100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ea typeface="Raleway"/>
                <a:cs typeface="Raleway"/>
                <a:sym typeface="Raleway"/>
              </a:rPr>
              <a:t>Data that are useable are not accessible or open.</a:t>
            </a:r>
          </a:p>
          <a:p>
            <a:pPr marL="285750" indent="-323850">
              <a:lnSpc>
                <a:spcPct val="90000"/>
              </a:lnSpc>
              <a:spcBef>
                <a:spcPts val="100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ea typeface="Raleway"/>
                <a:cs typeface="Raleway"/>
                <a:sym typeface="Raleway"/>
              </a:rPr>
              <a:t>Data that are accessible are often not used effectively.</a:t>
            </a:r>
          </a:p>
        </p:txBody>
      </p:sp>
      <p:sp>
        <p:nvSpPr>
          <p:cNvPr id="234" name="Shape 234"/>
          <p:cNvSpPr/>
          <p:nvPr/>
        </p:nvSpPr>
        <p:spPr>
          <a:xfrm>
            <a:off x="1359556" y="1034005"/>
            <a:ext cx="7939800" cy="98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 rtl="0">
              <a:buSzPct val="25000"/>
            </a:pPr>
            <a:r>
              <a:rPr lang="en-US" sz="2200" b="1">
                <a:solidFill>
                  <a:srgbClr val="A55532"/>
                </a:solidFill>
                <a:latin typeface="Raleway"/>
                <a:ea typeface="Raleway"/>
                <a:cs typeface="Raleway"/>
                <a:sym typeface="Raleway"/>
              </a:rPr>
              <a:t>Data are not available, dynamic, disaggregated, high quality, useable, accessible, open, or used effectively. </a:t>
            </a:r>
          </a:p>
        </p:txBody>
      </p:sp>
      <p:sp>
        <p:nvSpPr>
          <p:cNvPr id="235" name="Shape 235"/>
          <p:cNvSpPr/>
          <p:nvPr/>
        </p:nvSpPr>
        <p:spPr>
          <a:xfrm>
            <a:off x="1443321" y="5439119"/>
            <a:ext cx="76173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lvl="1" indent="-6350" algn="ctr" rtl="0">
              <a:buClr>
                <a:srgbClr val="A25331"/>
              </a:buClr>
              <a:buSzPct val="25000"/>
            </a:pPr>
            <a:r>
              <a:rPr lang="en-US" sz="2400" b="1" i="1">
                <a:solidFill>
                  <a:srgbClr val="A25331"/>
                </a:solidFill>
                <a:latin typeface="Cabin"/>
                <a:ea typeface="Cabin"/>
                <a:cs typeface="Cabin"/>
                <a:sym typeface="Cabin"/>
              </a:rPr>
              <a:t>DATA CHALLENGES LEAVE TOO MANY BEHIND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6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1173775" y="621841"/>
            <a:ext cx="7792500" cy="58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l" rtl="0">
              <a:lnSpc>
                <a:spcPct val="90000"/>
              </a:lnSpc>
              <a:buClr>
                <a:srgbClr val="FF0000"/>
              </a:buClr>
              <a:buSzPct val="25000"/>
            </a:pPr>
            <a:r>
              <a:rPr lang="en-US" sz="4800" b="1" i="1">
                <a:solidFill>
                  <a:srgbClr val="A15231"/>
                </a:solidFill>
                <a:latin typeface="Cabin"/>
                <a:ea typeface="Cabin"/>
                <a:cs typeface="Cabin"/>
                <a:sym typeface="Cabin"/>
              </a:rPr>
              <a:t>DATA FOR WHAT?</a:t>
            </a:r>
          </a:p>
        </p:txBody>
      </p:sp>
      <p:sp>
        <p:nvSpPr>
          <p:cNvPr id="277" name="Shape 277"/>
          <p:cNvSpPr/>
          <p:nvPr/>
        </p:nvSpPr>
        <p:spPr>
          <a:xfrm>
            <a:off x="4318747" y="4049554"/>
            <a:ext cx="5258100" cy="92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 rtl="0">
              <a:buSzPct val="25000"/>
            </a:pPr>
            <a:r>
              <a:rPr lang="en-US" sz="3000" b="1" dirty="0">
                <a:solidFill>
                  <a:srgbClr val="A15231"/>
                </a:solidFill>
                <a:latin typeface="Raleway"/>
                <a:ea typeface="Raleway"/>
                <a:cs typeface="Raleway"/>
                <a:sym typeface="Raleway"/>
              </a:rPr>
              <a:t>To Achieve and Monitor </a:t>
            </a:r>
          </a:p>
          <a:p>
            <a:pPr algn="l" rtl="0">
              <a:buSzPct val="25000"/>
            </a:pPr>
            <a:r>
              <a:rPr lang="en-US" sz="3000" b="1" dirty="0">
                <a:solidFill>
                  <a:srgbClr val="A15231"/>
                </a:solidFill>
                <a:latin typeface="Raleway"/>
                <a:ea typeface="Raleway"/>
                <a:cs typeface="Raleway"/>
                <a:sym typeface="Raleway"/>
              </a:rPr>
              <a:t>Sustainable Development </a:t>
            </a:r>
          </a:p>
        </p:txBody>
      </p:sp>
      <p:sp>
        <p:nvSpPr>
          <p:cNvPr id="278" name="Shape 278"/>
          <p:cNvSpPr/>
          <p:nvPr/>
        </p:nvSpPr>
        <p:spPr>
          <a:xfrm>
            <a:off x="1750778" y="1494712"/>
            <a:ext cx="6038100" cy="58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 rtl="0">
              <a:buSzPct val="25000"/>
            </a:pPr>
            <a:r>
              <a:rPr lang="en-US" sz="2400" b="1">
                <a:solidFill>
                  <a:srgbClr val="334284"/>
                </a:solidFill>
                <a:latin typeface="Raleway"/>
                <a:ea typeface="Raleway"/>
                <a:cs typeface="Raleway"/>
                <a:sym typeface="Raleway"/>
              </a:rPr>
              <a:t> Improved Decision-Making and Policy</a:t>
            </a:r>
          </a:p>
          <a:p>
            <a:pPr algn="l" rtl="0"/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7847" y="3638383"/>
            <a:ext cx="2760900" cy="20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2394178" y="2083912"/>
            <a:ext cx="53517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/>
            <a:r>
              <a:rPr lang="en-US" sz="2400" b="1">
                <a:solidFill>
                  <a:srgbClr val="334284"/>
                </a:solidFill>
                <a:latin typeface="Raleway"/>
                <a:ea typeface="Raleway"/>
                <a:cs typeface="Raleway"/>
                <a:sym typeface="Raleway"/>
              </a:rPr>
              <a:t>Increased Citizen Empowerment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2895578" y="2765512"/>
            <a:ext cx="68742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/>
            <a:r>
              <a:rPr lang="en-US" sz="2400" b="1">
                <a:solidFill>
                  <a:srgbClr val="334284"/>
                </a:solidFill>
                <a:latin typeface="Raleway"/>
                <a:ea typeface="Raleway"/>
                <a:cs typeface="Raleway"/>
                <a:sym typeface="Raleway"/>
              </a:rPr>
              <a:t>Increased Innovation and Entrepreneurship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5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7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195" y="1594264"/>
            <a:ext cx="6029999" cy="43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1737531" y="503754"/>
            <a:ext cx="7914000" cy="58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1" algn="l" rtl="0">
              <a:buSzPct val="25000"/>
            </a:pPr>
            <a:r>
              <a:rPr lang="en-US" sz="3000" b="1">
                <a:solidFill>
                  <a:srgbClr val="A35533"/>
                </a:solidFill>
                <a:latin typeface="Raleway"/>
                <a:ea typeface="Raleway"/>
                <a:cs typeface="Raleway"/>
                <a:sym typeface="Raleway"/>
              </a:rPr>
              <a:t>Harnessing the Data Revolution</a:t>
            </a:r>
          </a:p>
        </p:txBody>
      </p:sp>
      <p:sp>
        <p:nvSpPr>
          <p:cNvPr id="303" name="Shape 303"/>
          <p:cNvSpPr/>
          <p:nvPr/>
        </p:nvSpPr>
        <p:spPr>
          <a:xfrm>
            <a:off x="1737531" y="1017391"/>
            <a:ext cx="7533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 rtl="0">
              <a:buSzPct val="25000"/>
            </a:pPr>
            <a:r>
              <a:rPr lang="en-US" sz="2000" i="1">
                <a:solidFill>
                  <a:srgbClr val="42508E"/>
                </a:solidFill>
                <a:latin typeface="Raleway"/>
                <a:ea typeface="Raleway"/>
                <a:cs typeface="Raleway"/>
                <a:sym typeface="Raleway"/>
              </a:rPr>
              <a:t>“Data is the Oil of the 21</a:t>
            </a:r>
            <a:r>
              <a:rPr lang="en-US" sz="2000" i="1" baseline="30000">
                <a:solidFill>
                  <a:srgbClr val="42508E"/>
                </a:solidFill>
                <a:latin typeface="Raleway"/>
                <a:ea typeface="Raleway"/>
                <a:cs typeface="Raleway"/>
                <a:sym typeface="Raleway"/>
              </a:rPr>
              <a:t>st</a:t>
            </a:r>
            <a:r>
              <a:rPr lang="en-US" sz="2000" i="1">
                <a:solidFill>
                  <a:srgbClr val="42508E"/>
                </a:solidFill>
                <a:latin typeface="Raleway"/>
                <a:ea typeface="Raleway"/>
                <a:cs typeface="Raleway"/>
                <a:sym typeface="Raleway"/>
              </a:rPr>
              <a:t> Century”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667562" y="1301175"/>
            <a:ext cx="3976992" cy="4386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457200" indent="-342900">
              <a:lnSpc>
                <a:spcPct val="70000"/>
              </a:lnSpc>
              <a:spcBef>
                <a:spcPts val="0"/>
              </a:spcBef>
              <a:buClr>
                <a:srgbClr val="58595C"/>
              </a:buClr>
              <a:buSzPct val="100000"/>
              <a:buFont typeface="Raleway"/>
            </a:pPr>
            <a:r>
              <a:rPr lang="en-US" sz="2400" dirty="0">
                <a:solidFill>
                  <a:srgbClr val="58595C"/>
                </a:solidFill>
                <a:latin typeface="Raleway"/>
                <a:sym typeface="Raleway"/>
              </a:rPr>
              <a:t>Supporting and complementing government and civil society efforts to generate data for statistics for the formal SDG monitoring framework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sz="2400" dirty="0">
              <a:solidFill>
                <a:srgbClr val="58595C"/>
              </a:solidFill>
              <a:latin typeface="Raleway"/>
              <a:sym typeface="Raleway"/>
            </a:endParaRPr>
          </a:p>
          <a:p>
            <a:pPr marL="457200" indent="-342900">
              <a:lnSpc>
                <a:spcPct val="70000"/>
              </a:lnSpc>
              <a:spcBef>
                <a:spcPts val="0"/>
              </a:spcBef>
              <a:buClr>
                <a:srgbClr val="58595C"/>
              </a:buClr>
              <a:buSzPct val="100000"/>
              <a:buFont typeface="Raleway"/>
              <a:buChar char="•"/>
            </a:pPr>
            <a:r>
              <a:rPr lang="en-US" sz="2400" dirty="0">
                <a:solidFill>
                  <a:srgbClr val="58595C"/>
                </a:solidFill>
                <a:latin typeface="Raleway"/>
                <a:sym typeface="Raleway"/>
              </a:rPr>
              <a:t>Unleashing innovation in production, accessibility and use of real-time, dynamic, disaggregated data from multiple sources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1363994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3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11"/>
          <p:cNvSpPr txBox="1">
            <a:spLocks noChangeArrowheads="1"/>
          </p:cNvSpPr>
          <p:nvPr/>
        </p:nvSpPr>
        <p:spPr bwMode="auto">
          <a:xfrm>
            <a:off x="0" y="341086"/>
            <a:ext cx="11303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lvl="1" algn="l" rtl="0">
              <a:buSzPct val="25000"/>
            </a:pPr>
            <a:r>
              <a:rPr lang="en-US" sz="3200" u="none" dirty="0">
                <a:solidFill>
                  <a:srgbClr val="A35533"/>
                </a:solidFill>
                <a:latin typeface="Raleway"/>
                <a:ea typeface="Raleway"/>
                <a:cs typeface="Raleway"/>
                <a:sym typeface="Raleway"/>
              </a:rPr>
              <a:t>Earth Observation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65" y="1310260"/>
            <a:ext cx="7936562" cy="5421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44" y="1134414"/>
            <a:ext cx="3286125" cy="112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25040-4BAC-4CA8-8F12-C936C5A7C6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2" y="2704227"/>
            <a:ext cx="1439094" cy="119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A5D8E-4CF1-415A-BE6E-B4B00B2AB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05" y="4465449"/>
            <a:ext cx="1905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7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973715" y="1141350"/>
            <a:ext cx="6744000" cy="3983700"/>
          </a:xfrm>
          <a:prstGeom prst="rect">
            <a:avLst/>
          </a:prstGeom>
          <a:noFill/>
          <a:ln w="9525" cap="flat" cmpd="sng">
            <a:solidFill>
              <a:srgbClr val="52525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31" name="Shape 331" descr="CD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128" y="1246200"/>
            <a:ext cx="5168100" cy="37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1388776" y="409010"/>
            <a:ext cx="7914000" cy="58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1" algn="l" rtl="0">
              <a:buSzPct val="25000"/>
            </a:pPr>
            <a:r>
              <a:rPr lang="en-US" sz="3200" b="1" dirty="0">
                <a:solidFill>
                  <a:srgbClr val="A35533"/>
                </a:solidFill>
                <a:latin typeface="Raleway"/>
                <a:ea typeface="Raleway"/>
                <a:cs typeface="Raleway"/>
                <a:sym typeface="Raleway"/>
              </a:rPr>
              <a:t>Citizen-Generated Data</a:t>
            </a:r>
          </a:p>
        </p:txBody>
      </p:sp>
      <p:sp>
        <p:nvSpPr>
          <p:cNvPr id="333" name="Shape 333"/>
          <p:cNvSpPr/>
          <p:nvPr/>
        </p:nvSpPr>
        <p:spPr>
          <a:xfrm>
            <a:off x="4740928" y="5273275"/>
            <a:ext cx="39768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rtl="0"/>
            <a:r>
              <a:rPr lang="en-US" sz="1200" u="sng" dirty="0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http://staging.winguweb.org/2015/datashift</a:t>
            </a:r>
            <a:r>
              <a:rPr lang="en-US" sz="1200" u="sng" dirty="0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4"/>
              </a:rPr>
              <a:t>/</a:t>
            </a:r>
          </a:p>
        </p:txBody>
      </p:sp>
      <p:pic>
        <p:nvPicPr>
          <p:cNvPr id="334" name="Shape 334" descr="http://gpsaknowledge.org/wp-content/uploads/2016/04/Datashift-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3728" y="5273274"/>
            <a:ext cx="1448700" cy="58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4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Shape 340"/>
          <p:cNvGrpSpPr/>
          <p:nvPr/>
        </p:nvGrpSpPr>
        <p:grpSpPr>
          <a:xfrm>
            <a:off x="2439749" y="1380515"/>
            <a:ext cx="5897064" cy="4531135"/>
            <a:chOff x="796590" y="1854200"/>
            <a:chExt cx="6231049" cy="4209136"/>
          </a:xfrm>
        </p:grpSpPr>
        <p:sp>
          <p:nvSpPr>
            <p:cNvPr id="341" name="Shape 341"/>
            <p:cNvSpPr/>
            <p:nvPr/>
          </p:nvSpPr>
          <p:spPr>
            <a:xfrm>
              <a:off x="2843213" y="1854200"/>
              <a:ext cx="1728787" cy="151288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rtl="0">
                <a:buSzPct val="25000"/>
              </a:pPr>
              <a:r>
                <a:rPr lang="en-US" sz="105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ex: Provide mobility information every hour for security staffing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4572000" y="1858963"/>
              <a:ext cx="1728787" cy="151129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rtl="0">
                <a:buSzPct val="25000"/>
              </a:pPr>
              <a:r>
                <a:rPr lang="en-US" sz="105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ex: Provide real-time personal health risk  to users in mobility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2843213" y="3367087"/>
              <a:ext cx="1728787" cy="1511299"/>
            </a:xfrm>
            <a:prstGeom prst="rect">
              <a:avLst/>
            </a:prstGeom>
            <a:solidFill>
              <a:srgbClr val="D8D8D8"/>
            </a:solidFill>
            <a:ln w="1270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rtl="0">
                <a:buSzPct val="25000"/>
              </a:pPr>
              <a:r>
                <a:rPr lang="en-US" sz="105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ex: Optimise hospital location for density of population</a:t>
              </a:r>
            </a:p>
          </p:txBody>
        </p:sp>
        <p:sp>
          <p:nvSpPr>
            <p:cNvPr id="344" name="Shape 344"/>
            <p:cNvSpPr/>
            <p:nvPr/>
          </p:nvSpPr>
          <p:spPr>
            <a:xfrm>
              <a:off x="4572000" y="3367087"/>
              <a:ext cx="1728787" cy="151129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rtl="0">
                <a:buSzPct val="25000"/>
              </a:pPr>
              <a:r>
                <a:rPr lang="en-US" sz="105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ex: Optimise distribution of drugs in function of diseases geography, calendar events,…</a:t>
              </a:r>
            </a:p>
          </p:txBody>
        </p:sp>
        <p:sp>
          <p:nvSpPr>
            <p:cNvPr id="345" name="Shape 345"/>
            <p:cNvSpPr txBox="1"/>
            <p:nvPr/>
          </p:nvSpPr>
          <p:spPr>
            <a:xfrm>
              <a:off x="1187624" y="2149475"/>
              <a:ext cx="1757320" cy="10464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« Real Time »</a:t>
              </a:r>
            </a:p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Operation</a:t>
              </a:r>
            </a:p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Management</a:t>
              </a:r>
            </a:p>
          </p:txBody>
        </p:sp>
        <p:sp>
          <p:nvSpPr>
            <p:cNvPr id="346" name="Shape 346"/>
            <p:cNvSpPr txBox="1"/>
            <p:nvPr/>
          </p:nvSpPr>
          <p:spPr>
            <a:xfrm>
              <a:off x="1331640" y="3801232"/>
              <a:ext cx="1462366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Policies &amp; </a:t>
              </a:r>
            </a:p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Consulting</a:t>
              </a:r>
            </a:p>
          </p:txBody>
        </p:sp>
        <p:sp>
          <p:nvSpPr>
            <p:cNvPr id="347" name="Shape 347"/>
            <p:cNvSpPr txBox="1"/>
            <p:nvPr/>
          </p:nvSpPr>
          <p:spPr>
            <a:xfrm>
              <a:off x="2843213" y="4941887"/>
              <a:ext cx="1537172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Single Data</a:t>
              </a:r>
            </a:p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source</a:t>
              </a:r>
            </a:p>
          </p:txBody>
        </p:sp>
        <p:sp>
          <p:nvSpPr>
            <p:cNvPr id="348" name="Shape 348"/>
            <p:cNvSpPr txBox="1"/>
            <p:nvPr/>
          </p:nvSpPr>
          <p:spPr>
            <a:xfrm>
              <a:off x="4572000" y="4941887"/>
              <a:ext cx="1753044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Multiple data</a:t>
              </a:r>
            </a:p>
            <a:p>
              <a:pPr algn="l" rtl="0">
                <a:buSzPct val="25000"/>
              </a:pPr>
              <a:r>
                <a:rPr lang="en-US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sources</a:t>
              </a:r>
            </a:p>
          </p:txBody>
        </p:sp>
        <p:sp>
          <p:nvSpPr>
            <p:cNvPr id="349" name="Shape 349"/>
            <p:cNvSpPr txBox="1"/>
            <p:nvPr/>
          </p:nvSpPr>
          <p:spPr>
            <a:xfrm>
              <a:off x="2771775" y="5632450"/>
              <a:ext cx="4255864" cy="430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l" rtl="0">
                <a:buSzPct val="25000"/>
              </a:pPr>
              <a:r>
                <a:rPr lang="en-US" sz="1500" i="1" u="sng">
                  <a:solidFill>
                    <a:srgbClr val="FF0000"/>
                  </a:solidFill>
                  <a:latin typeface="Raleway"/>
                  <a:ea typeface="Raleway"/>
                  <a:cs typeface="Raleway"/>
                  <a:sym typeface="Raleway"/>
                </a:rPr>
                <a:t>Variety of Sources for Data Analysis</a:t>
              </a:r>
            </a:p>
          </p:txBody>
        </p:sp>
        <p:sp>
          <p:nvSpPr>
            <p:cNvPr id="350" name="Shape 350"/>
            <p:cNvSpPr txBox="1"/>
            <p:nvPr/>
          </p:nvSpPr>
          <p:spPr>
            <a:xfrm rot="-5400000">
              <a:off x="-488459" y="3152016"/>
              <a:ext cx="3000900" cy="430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rtl="0">
                <a:buSzPct val="25000"/>
              </a:pPr>
              <a:r>
                <a:rPr lang="en-US" sz="1500" i="1" u="sng">
                  <a:solidFill>
                    <a:srgbClr val="FF0000"/>
                  </a:solidFill>
                  <a:latin typeface="Raleway"/>
                  <a:ea typeface="Raleway"/>
                  <a:cs typeface="Raleway"/>
                  <a:sym typeface="Raleway"/>
                </a:rPr>
                <a:t>Customer Time (Velocity)</a:t>
              </a:r>
            </a:p>
          </p:txBody>
        </p:sp>
      </p:grpSp>
      <p:sp>
        <p:nvSpPr>
          <p:cNvPr id="351" name="Shape 351"/>
          <p:cNvSpPr txBox="1"/>
          <p:nvPr/>
        </p:nvSpPr>
        <p:spPr>
          <a:xfrm>
            <a:off x="7961737" y="3749346"/>
            <a:ext cx="1589100" cy="80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rtl="0">
              <a:buSzPct val="25000"/>
            </a:pPr>
            <a:r>
              <a:rPr lang="en-US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SLOWER</a:t>
            </a:r>
          </a:p>
          <a:p>
            <a:pPr algn="ctr" rtl="0">
              <a:buSzPct val="25000"/>
            </a:pPr>
            <a:r>
              <a:rPr lang="en-US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Data refresh</a:t>
            </a:r>
          </a:p>
          <a:p>
            <a:pPr algn="ctr" rtl="0">
              <a:buSzPct val="25000"/>
            </a:pPr>
            <a:r>
              <a:rPr lang="en-US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(yearly, quarterly)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7908250" y="1448199"/>
            <a:ext cx="1561500" cy="62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rtl="0">
              <a:buSzPct val="25000"/>
            </a:pPr>
            <a:r>
              <a:rPr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Faster:</a:t>
            </a:r>
          </a:p>
          <a:p>
            <a:pPr algn="ctr" rtl="0">
              <a:buSzPct val="25000"/>
            </a:pPr>
            <a:r>
              <a:rPr lang="en-US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monthly…daily…</a:t>
            </a:r>
          </a:p>
        </p:txBody>
      </p:sp>
      <p:sp>
        <p:nvSpPr>
          <p:cNvPr id="353" name="Shape 353"/>
          <p:cNvSpPr/>
          <p:nvPr/>
        </p:nvSpPr>
        <p:spPr>
          <a:xfrm>
            <a:off x="8516696" y="2223625"/>
            <a:ext cx="377700" cy="1361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rtl="0"/>
            <a:endParaRPr sz="135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10267563" y="5093969"/>
            <a:ext cx="548700" cy="297300"/>
          </a:xfrm>
          <a:prstGeom prst="bracketPair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 rtl="0">
              <a:buSzPct val="25000"/>
            </a:pPr>
            <a:fld id="{00000000-1234-1234-1234-123412341234}" type="slidenum">
              <a:rPr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algn="l" rtl="0">
                <a:buSzPct val="25000"/>
              </a:pPr>
              <a:t>9</a:t>
            </a:fld>
            <a:endParaRPr lang="en-US"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2139048" y="438060"/>
            <a:ext cx="7914000" cy="58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1" algn="l" rtl="0">
              <a:buSzPct val="25000"/>
            </a:pPr>
            <a:r>
              <a:rPr lang="en-US" sz="3200" b="1">
                <a:solidFill>
                  <a:srgbClr val="A35533"/>
                </a:solidFill>
                <a:latin typeface="Raleway"/>
                <a:ea typeface="Raleway"/>
                <a:cs typeface="Raleway"/>
                <a:sym typeface="Raleway"/>
              </a:rPr>
              <a:t>Privately Held (Big) Data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9D6418C9-A230-0445-B821-A6F866E1FA2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0224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jacency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35302</TotalTime>
  <Words>1107</Words>
  <Application>Microsoft Office PowerPoint</Application>
  <PresentationFormat>Widescreen</PresentationFormat>
  <Paragraphs>210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Aharoni</vt:lpstr>
      <vt:lpstr>Arial</vt:lpstr>
      <vt:lpstr>Arial Black</vt:lpstr>
      <vt:lpstr>Avenir Book</vt:lpstr>
      <vt:lpstr>Cabin</vt:lpstr>
      <vt:lpstr>Calibri</vt:lpstr>
      <vt:lpstr>Cambria</vt:lpstr>
      <vt:lpstr>Candara</vt:lpstr>
      <vt:lpstr>Helvetica</vt:lpstr>
      <vt:lpstr>Helvetica Neue</vt:lpstr>
      <vt:lpstr>Raleway</vt:lpstr>
      <vt:lpstr>Verdana</vt:lpstr>
      <vt:lpstr>Adjacency</vt:lpstr>
      <vt:lpstr>1_Adjacency</vt:lpstr>
      <vt:lpstr>Geospatial and Earth Observation Data for the SDGs  GEO Week 2017</vt:lpstr>
      <vt:lpstr>The Global Sustainable Development Goals</vt:lpstr>
      <vt:lpstr>PowerPoint Presentation</vt:lpstr>
      <vt:lpstr>THE CHALLENGES: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Partnership has 200+ Data Champions</vt:lpstr>
      <vt:lpstr>PowerPoint Presentation</vt:lpstr>
      <vt:lpstr>Data Roadmaps for Sustainable Development</vt:lpstr>
      <vt:lpstr>Country Led Approaches</vt:lpstr>
      <vt:lpstr>Data for Action</vt:lpstr>
      <vt:lpstr>PowerPoint Presentation</vt:lpstr>
      <vt:lpstr>PowerPoint Presentation</vt:lpstr>
      <vt:lpstr>Colombia – Priorities for EO Data</vt:lpstr>
      <vt:lpstr>Geospatial/EO Applied to SDG Problems</vt:lpstr>
      <vt:lpstr>Geospatial/EO Applied to SDG Problems</vt:lpstr>
      <vt:lpstr>Country Engagement on EO Data</vt:lpstr>
      <vt:lpstr>Country Level Lessons Learned</vt:lpstr>
      <vt:lpstr>Data4SDGs Toolbox: Data for Action</vt:lpstr>
      <vt:lpstr>PowerPoint Presentation</vt:lpstr>
      <vt:lpstr>PowerPoint Presentation</vt:lpstr>
      <vt:lpstr>PowerPoint Presentation</vt:lpstr>
      <vt:lpstr>What’s Needed Moving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Doyle</dc:creator>
  <cp:lastModifiedBy>ADITYA AGRAWAL</cp:lastModifiedBy>
  <cp:revision>290</cp:revision>
  <cp:lastPrinted>2016-01-14T18:12:17Z</cp:lastPrinted>
  <dcterms:modified xsi:type="dcterms:W3CDTF">2017-10-24T11:13:43Z</dcterms:modified>
</cp:coreProperties>
</file>